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579" r:id="rId3"/>
    <p:sldId id="580" r:id="rId4"/>
    <p:sldId id="584" r:id="rId5"/>
    <p:sldId id="581" r:id="rId6"/>
    <p:sldId id="585" r:id="rId7"/>
    <p:sldId id="553" r:id="rId8"/>
    <p:sldId id="576" r:id="rId9"/>
    <p:sldId id="600" r:id="rId10"/>
    <p:sldId id="552" r:id="rId11"/>
    <p:sldId id="543" r:id="rId12"/>
    <p:sldId id="544" r:id="rId13"/>
    <p:sldId id="582" r:id="rId14"/>
    <p:sldId id="596" r:id="rId15"/>
    <p:sldId id="459" r:id="rId16"/>
    <p:sldId id="565" r:id="rId17"/>
    <p:sldId id="566" r:id="rId18"/>
    <p:sldId id="578" r:id="rId19"/>
    <p:sldId id="601" r:id="rId20"/>
    <p:sldId id="602" r:id="rId21"/>
    <p:sldId id="593" r:id="rId22"/>
    <p:sldId id="563" r:id="rId23"/>
    <p:sldId id="564" r:id="rId24"/>
    <p:sldId id="603" r:id="rId25"/>
    <p:sldId id="594" r:id="rId26"/>
    <p:sldId id="605" r:id="rId27"/>
    <p:sldId id="606" r:id="rId28"/>
    <p:sldId id="607" r:id="rId29"/>
    <p:sldId id="604" r:id="rId30"/>
    <p:sldId id="598" r:id="rId31"/>
    <p:sldId id="567" r:id="rId32"/>
    <p:sldId id="608" r:id="rId33"/>
    <p:sldId id="550" r:id="rId34"/>
    <p:sldId id="577" r:id="rId35"/>
    <p:sldId id="609" r:id="rId36"/>
    <p:sldId id="48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0C0C0"/>
    <a:srgbClr val="292929"/>
    <a:srgbClr val="777777"/>
    <a:srgbClr val="EAEAEA"/>
    <a:srgbClr val="F49AC1"/>
    <a:srgbClr val="EC008C"/>
    <a:srgbClr val="24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487" autoAdjust="0"/>
  </p:normalViewPr>
  <p:slideViewPr>
    <p:cSldViewPr snapToGrid="0">
      <p:cViewPr varScale="1">
        <p:scale>
          <a:sx n="73" d="100"/>
          <a:sy n="73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3FE5C-161B-4190-B60C-28C7AE760D9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49BD62-3A09-497C-9D93-73E64C2E8E9B}">
      <dgm:prSet phldrT="[Text]"/>
      <dgm:spPr>
        <a:solidFill>
          <a:srgbClr val="FFFFCC"/>
        </a:solidFill>
      </dgm:spPr>
      <dgm:t>
        <a:bodyPr/>
        <a:lstStyle/>
        <a:p>
          <a:r>
            <a:rPr lang="en-GB" dirty="0"/>
            <a:t>Local</a:t>
          </a:r>
        </a:p>
        <a:p>
          <a:r>
            <a:rPr lang="en-GB" dirty="0"/>
            <a:t>Community Catalyst</a:t>
          </a:r>
        </a:p>
      </dgm:t>
    </dgm:pt>
    <dgm:pt modelId="{C79A05B2-5006-4B95-9787-129C2970D4AE}" type="parTrans" cxnId="{67CF4119-851C-4953-ABEB-7816C01A5F32}">
      <dgm:prSet/>
      <dgm:spPr/>
      <dgm:t>
        <a:bodyPr/>
        <a:lstStyle/>
        <a:p>
          <a:endParaRPr lang="en-GB"/>
        </a:p>
      </dgm:t>
    </dgm:pt>
    <dgm:pt modelId="{E8893311-321A-4A75-AAAF-0DC39B8FA1E2}" type="sibTrans" cxnId="{67CF4119-851C-4953-ABEB-7816C01A5F32}">
      <dgm:prSet/>
      <dgm:spPr/>
      <dgm:t>
        <a:bodyPr/>
        <a:lstStyle/>
        <a:p>
          <a:endParaRPr lang="en-GB"/>
        </a:p>
      </dgm:t>
    </dgm:pt>
    <dgm:pt modelId="{0F38D06C-B067-4A74-B227-54B7B4DA32F6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dirty="0"/>
            <a:t>Access to guidance and policies</a:t>
          </a:r>
        </a:p>
      </dgm:t>
    </dgm:pt>
    <dgm:pt modelId="{3B28FD1F-179C-4B2A-A9FD-EBA749464206}" type="parTrans" cxnId="{93BA79A3-1D98-4F3E-B0CD-FCD72A388581}">
      <dgm:prSet/>
      <dgm:spPr/>
      <dgm:t>
        <a:bodyPr/>
        <a:lstStyle/>
        <a:p>
          <a:endParaRPr lang="en-GB"/>
        </a:p>
      </dgm:t>
    </dgm:pt>
    <dgm:pt modelId="{C97AC51E-C51C-43BD-914F-3579BD1065BE}" type="sibTrans" cxnId="{93BA79A3-1D98-4F3E-B0CD-FCD72A388581}">
      <dgm:prSet/>
      <dgm:spPr/>
      <dgm:t>
        <a:bodyPr/>
        <a:lstStyle/>
        <a:p>
          <a:endParaRPr lang="en-GB"/>
        </a:p>
      </dgm:t>
    </dgm:pt>
    <dgm:pt modelId="{3A217353-9793-4C8F-8A67-CEE5AE36FDA9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/>
            <a:t>Marketing</a:t>
          </a:r>
        </a:p>
      </dgm:t>
    </dgm:pt>
    <dgm:pt modelId="{50233B20-E26E-4ABE-91CC-487EE0A02979}" type="parTrans" cxnId="{470B2282-3046-4FDE-9E1E-D5D76BD54017}">
      <dgm:prSet/>
      <dgm:spPr/>
      <dgm:t>
        <a:bodyPr/>
        <a:lstStyle/>
        <a:p>
          <a:endParaRPr lang="en-GB"/>
        </a:p>
      </dgm:t>
    </dgm:pt>
    <dgm:pt modelId="{B4EB1408-442F-4939-9A09-E8D03332291F}" type="sibTrans" cxnId="{470B2282-3046-4FDE-9E1E-D5D76BD54017}">
      <dgm:prSet/>
      <dgm:spPr/>
      <dgm:t>
        <a:bodyPr/>
        <a:lstStyle/>
        <a:p>
          <a:endParaRPr lang="en-GB"/>
        </a:p>
      </dgm:t>
    </dgm:pt>
    <dgm:pt modelId="{BF5C78F0-1B16-417E-9B3C-80EB75E592F7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/>
            <a:t>Dealing with complaints</a:t>
          </a:r>
        </a:p>
      </dgm:t>
    </dgm:pt>
    <dgm:pt modelId="{E3001A59-8D17-471E-A513-09F6C445807F}" type="parTrans" cxnId="{A35A8606-C0CB-4337-8FE9-F3578BE57BA3}">
      <dgm:prSet/>
      <dgm:spPr/>
      <dgm:t>
        <a:bodyPr/>
        <a:lstStyle/>
        <a:p>
          <a:endParaRPr lang="en-GB"/>
        </a:p>
      </dgm:t>
    </dgm:pt>
    <dgm:pt modelId="{EAE7FB4A-E87D-4491-B81D-EA065C4F13DA}" type="sibTrans" cxnId="{A35A8606-C0CB-4337-8FE9-F3578BE57BA3}">
      <dgm:prSet/>
      <dgm:spPr/>
      <dgm:t>
        <a:bodyPr/>
        <a:lstStyle/>
        <a:p>
          <a:endParaRPr lang="en-GB"/>
        </a:p>
      </dgm:t>
    </dgm:pt>
    <dgm:pt modelId="{4A4FD0E2-4393-4569-9F03-A42711A73E4E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dirty="0"/>
            <a:t>Advice on premises</a:t>
          </a:r>
        </a:p>
      </dgm:t>
    </dgm:pt>
    <dgm:pt modelId="{34BA05D5-01F7-4CD2-BCF9-B419DEA5945A}" type="parTrans" cxnId="{BBC4F9F6-A9C6-4ED6-AB8D-6F8A57F37DAC}">
      <dgm:prSet/>
      <dgm:spPr/>
      <dgm:t>
        <a:bodyPr/>
        <a:lstStyle/>
        <a:p>
          <a:endParaRPr lang="en-GB"/>
        </a:p>
      </dgm:t>
    </dgm:pt>
    <dgm:pt modelId="{97D83AEA-E1F1-41E6-B500-CC777532ED18}" type="sibTrans" cxnId="{BBC4F9F6-A9C6-4ED6-AB8D-6F8A57F37DAC}">
      <dgm:prSet/>
      <dgm:spPr/>
      <dgm:t>
        <a:bodyPr/>
        <a:lstStyle/>
        <a:p>
          <a:endParaRPr lang="en-GB"/>
        </a:p>
      </dgm:t>
    </dgm:pt>
    <dgm:pt modelId="{5FC06408-BA0F-4097-BA5C-4F8FF70C1A4F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dirty="0"/>
            <a:t>Brokering interface with the Council</a:t>
          </a:r>
        </a:p>
      </dgm:t>
    </dgm:pt>
    <dgm:pt modelId="{5AC4AAEB-615B-4181-A15A-3672B5909415}" type="parTrans" cxnId="{7C5FB49F-6280-4B36-ADC8-E94B25E87107}">
      <dgm:prSet/>
      <dgm:spPr/>
      <dgm:t>
        <a:bodyPr/>
        <a:lstStyle/>
        <a:p>
          <a:endParaRPr lang="en-GB"/>
        </a:p>
      </dgm:t>
    </dgm:pt>
    <dgm:pt modelId="{F88B42A4-A492-4A29-AB9B-F2C47E0AEEB6}" type="sibTrans" cxnId="{7C5FB49F-6280-4B36-ADC8-E94B25E87107}">
      <dgm:prSet/>
      <dgm:spPr/>
      <dgm:t>
        <a:bodyPr/>
        <a:lstStyle/>
        <a:p>
          <a:endParaRPr lang="en-GB"/>
        </a:p>
      </dgm:t>
    </dgm:pt>
    <dgm:pt modelId="{1900A3FA-3B56-4FBB-9E27-7043BEEAF082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/>
            <a:t>Signposting to experts</a:t>
          </a:r>
        </a:p>
      </dgm:t>
    </dgm:pt>
    <dgm:pt modelId="{F30D7638-C362-45B4-A234-7643AE5F5985}" type="parTrans" cxnId="{7F872603-AA16-47B1-A5D5-202FC5DDAFD3}">
      <dgm:prSet/>
      <dgm:spPr/>
      <dgm:t>
        <a:bodyPr/>
        <a:lstStyle/>
        <a:p>
          <a:endParaRPr lang="en-GB"/>
        </a:p>
      </dgm:t>
    </dgm:pt>
    <dgm:pt modelId="{B548BBA5-220E-49FD-96E1-1B72BD4B9B2F}" type="sibTrans" cxnId="{7F872603-AA16-47B1-A5D5-202FC5DDAFD3}">
      <dgm:prSet/>
      <dgm:spPr/>
      <dgm:t>
        <a:bodyPr/>
        <a:lstStyle/>
        <a:p>
          <a:endParaRPr lang="en-GB"/>
        </a:p>
      </dgm:t>
    </dgm:pt>
    <dgm:pt modelId="{34FBDEBA-8FBF-4558-9D17-A8851E2EF8FA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/>
            <a:t>Shaping of enterprise idea</a:t>
          </a:r>
        </a:p>
      </dgm:t>
    </dgm:pt>
    <dgm:pt modelId="{AD5A2313-AFCB-41D5-A8CD-A697FD61E6F7}" type="parTrans" cxnId="{894B7482-3343-4125-96B9-6D55B493F757}">
      <dgm:prSet/>
      <dgm:spPr/>
      <dgm:t>
        <a:bodyPr/>
        <a:lstStyle/>
        <a:p>
          <a:endParaRPr lang="en-GB"/>
        </a:p>
      </dgm:t>
    </dgm:pt>
    <dgm:pt modelId="{E21EFF0A-DA42-4A68-80B3-43FE43335DD8}" type="sibTrans" cxnId="{894B7482-3343-4125-96B9-6D55B493F757}">
      <dgm:prSet/>
      <dgm:spPr/>
      <dgm:t>
        <a:bodyPr/>
        <a:lstStyle/>
        <a:p>
          <a:endParaRPr lang="en-GB"/>
        </a:p>
      </dgm:t>
    </dgm:pt>
    <dgm:pt modelId="{6E108424-1921-44BF-B9FD-2DA2521A1162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dirty="0"/>
            <a:t>Help with tenders and contracts</a:t>
          </a:r>
        </a:p>
      </dgm:t>
    </dgm:pt>
    <dgm:pt modelId="{6347172C-1B7E-4FC9-9F17-8E057DDFF452}" type="parTrans" cxnId="{1231CF18-7909-4BA2-8896-241D62FD4CFD}">
      <dgm:prSet/>
      <dgm:spPr/>
      <dgm:t>
        <a:bodyPr/>
        <a:lstStyle/>
        <a:p>
          <a:endParaRPr lang="en-GB"/>
        </a:p>
      </dgm:t>
    </dgm:pt>
    <dgm:pt modelId="{DF62BEC2-4857-4741-A9CA-2585C16CC12C}" type="sibTrans" cxnId="{1231CF18-7909-4BA2-8896-241D62FD4CFD}">
      <dgm:prSet/>
      <dgm:spPr/>
      <dgm:t>
        <a:bodyPr/>
        <a:lstStyle/>
        <a:p>
          <a:endParaRPr lang="en-GB"/>
        </a:p>
      </dgm:t>
    </dgm:pt>
    <dgm:pt modelId="{FE93AE76-7C10-464D-823C-7945616B3303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dirty="0" smtClean="0"/>
            <a:t>Information </a:t>
          </a:r>
          <a:r>
            <a:rPr lang="en-GB" dirty="0"/>
            <a:t>on personalisation</a:t>
          </a:r>
        </a:p>
      </dgm:t>
    </dgm:pt>
    <dgm:pt modelId="{F2DB91FE-490C-4782-8447-A54605088B8C}" type="parTrans" cxnId="{A6398382-38FA-40E7-8A3A-DE0752BF776F}">
      <dgm:prSet/>
      <dgm:spPr/>
      <dgm:t>
        <a:bodyPr/>
        <a:lstStyle/>
        <a:p>
          <a:endParaRPr lang="en-GB"/>
        </a:p>
      </dgm:t>
    </dgm:pt>
    <dgm:pt modelId="{5A62778C-8107-4A05-9111-EB37E420B816}" type="sibTrans" cxnId="{A6398382-38FA-40E7-8A3A-DE0752BF776F}">
      <dgm:prSet/>
      <dgm:spPr/>
      <dgm:t>
        <a:bodyPr/>
        <a:lstStyle/>
        <a:p>
          <a:endParaRPr lang="en-GB"/>
        </a:p>
      </dgm:t>
    </dgm:pt>
    <dgm:pt modelId="{F1B59969-0973-4B10-B1F0-976F6F06316B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/>
            <a:t>Feedback on written work</a:t>
          </a:r>
        </a:p>
      </dgm:t>
    </dgm:pt>
    <dgm:pt modelId="{1A35C283-F026-4243-A418-930D47DB6E43}" type="parTrans" cxnId="{4F49AD46-248E-4F13-B441-B1DFFCB3970C}">
      <dgm:prSet/>
      <dgm:spPr/>
      <dgm:t>
        <a:bodyPr/>
        <a:lstStyle/>
        <a:p>
          <a:endParaRPr lang="en-GB"/>
        </a:p>
      </dgm:t>
    </dgm:pt>
    <dgm:pt modelId="{C9EF5BE8-0402-4AD1-848A-34AFBD852597}" type="sibTrans" cxnId="{4F49AD46-248E-4F13-B441-B1DFFCB3970C}">
      <dgm:prSet/>
      <dgm:spPr/>
      <dgm:t>
        <a:bodyPr/>
        <a:lstStyle/>
        <a:p>
          <a:endParaRPr lang="en-GB"/>
        </a:p>
      </dgm:t>
    </dgm:pt>
    <dgm:pt modelId="{7A6B027E-ACD4-45E1-8F2E-A0BE457679CB}">
      <dgm:prSet/>
      <dgm:spPr>
        <a:solidFill>
          <a:srgbClr val="00B050">
            <a:alpha val="5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dirty="0"/>
            <a:t>Peer connections and networks</a:t>
          </a:r>
        </a:p>
      </dgm:t>
    </dgm:pt>
    <dgm:pt modelId="{1F4D0486-6EDF-4455-BF63-7652219F9EE5}" type="parTrans" cxnId="{C367F4B8-0D9B-4D6E-894F-B93155839724}">
      <dgm:prSet/>
      <dgm:spPr/>
      <dgm:t>
        <a:bodyPr/>
        <a:lstStyle/>
        <a:p>
          <a:endParaRPr lang="en-GB"/>
        </a:p>
      </dgm:t>
    </dgm:pt>
    <dgm:pt modelId="{B3906726-9085-47D3-8659-F108D45C1A28}" type="sibTrans" cxnId="{C367F4B8-0D9B-4D6E-894F-B93155839724}">
      <dgm:prSet/>
      <dgm:spPr/>
      <dgm:t>
        <a:bodyPr/>
        <a:lstStyle/>
        <a:p>
          <a:endParaRPr lang="en-GB"/>
        </a:p>
      </dgm:t>
    </dgm:pt>
    <dgm:pt modelId="{D4B5A2B5-AA95-461A-BD28-C00A08603D25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dirty="0"/>
            <a:t>Help with finance and funding issues</a:t>
          </a:r>
        </a:p>
      </dgm:t>
    </dgm:pt>
    <dgm:pt modelId="{BBCDD551-EC1D-4D89-B048-80895D99A35D}" type="parTrans" cxnId="{CEA32C1D-EDF9-43D4-B18A-F334E9685130}">
      <dgm:prSet/>
      <dgm:spPr/>
      <dgm:t>
        <a:bodyPr/>
        <a:lstStyle/>
        <a:p>
          <a:endParaRPr lang="en-GB"/>
        </a:p>
      </dgm:t>
    </dgm:pt>
    <dgm:pt modelId="{D728B7DB-13D0-47D5-B40C-91E360CC06C2}" type="sibTrans" cxnId="{CEA32C1D-EDF9-43D4-B18A-F334E9685130}">
      <dgm:prSet/>
      <dgm:spPr/>
      <dgm:t>
        <a:bodyPr/>
        <a:lstStyle/>
        <a:p>
          <a:endParaRPr lang="en-GB"/>
        </a:p>
      </dgm:t>
    </dgm:pt>
    <dgm:pt modelId="{8B0B4173-0377-4DC3-87E7-762187C6883B}" type="pres">
      <dgm:prSet presAssocID="{29B3FE5C-161B-4190-B60C-28C7AE760D9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9B5ADA-525D-4916-A1AA-B04B56A33F26}" type="pres">
      <dgm:prSet presAssocID="{29B3FE5C-161B-4190-B60C-28C7AE760D9A}" presName="radial" presStyleCnt="0">
        <dgm:presLayoutVars>
          <dgm:animLvl val="ctr"/>
        </dgm:presLayoutVars>
      </dgm:prSet>
      <dgm:spPr/>
    </dgm:pt>
    <dgm:pt modelId="{B5B52C24-B196-4B48-B7BB-7DD9AB64B016}" type="pres">
      <dgm:prSet presAssocID="{4E49BD62-3A09-497C-9D93-73E64C2E8E9B}" presName="centerShape" presStyleLbl="vennNode1" presStyleIdx="0" presStyleCnt="13"/>
      <dgm:spPr/>
      <dgm:t>
        <a:bodyPr/>
        <a:lstStyle/>
        <a:p>
          <a:endParaRPr lang="en-GB"/>
        </a:p>
      </dgm:t>
    </dgm:pt>
    <dgm:pt modelId="{C5B722F5-EAF5-46D2-BA35-8F2B5D1E3CD2}" type="pres">
      <dgm:prSet presAssocID="{0F38D06C-B067-4A74-B227-54B7B4DA32F6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70BFE0-C8CB-4E22-B42A-AE90FCD18B18}" type="pres">
      <dgm:prSet presAssocID="{4A4FD0E2-4393-4569-9F03-A42711A73E4E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36FB1D-1A62-4627-B039-C543D071CDA0}" type="pres">
      <dgm:prSet presAssocID="{5FC06408-BA0F-4097-BA5C-4F8FF70C1A4F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D7F76F-F3EB-4DB2-A203-21BED99D2BE8}" type="pres">
      <dgm:prSet presAssocID="{1900A3FA-3B56-4FBB-9E27-7043BEEAF082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3A2F2E-D3A5-49FF-A35A-AF15F5981320}" type="pres">
      <dgm:prSet presAssocID="{34FBDEBA-8FBF-4558-9D17-A8851E2EF8FA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8930B1-1C4C-4549-892D-DC6AE0981599}" type="pres">
      <dgm:prSet presAssocID="{3A217353-9793-4C8F-8A67-CEE5AE36FDA9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F095DB-BD61-4B68-8268-54B8FE43D854}" type="pres">
      <dgm:prSet presAssocID="{BF5C78F0-1B16-417E-9B3C-80EB75E592F7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DD7B6E-D64F-478A-9135-AB79942D4A2F}" type="pres">
      <dgm:prSet presAssocID="{6E108424-1921-44BF-B9FD-2DA2521A1162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FFB392-0B10-4C2C-91C7-0883D914F06E}" type="pres">
      <dgm:prSet presAssocID="{FE93AE76-7C10-464D-823C-7945616B3303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AA884D-8839-4562-B150-D0F7524283A7}" type="pres">
      <dgm:prSet presAssocID="{F1B59969-0973-4B10-B1F0-976F6F06316B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3D4DFD-02F2-4C05-B56E-38F7BB0F08A8}" type="pres">
      <dgm:prSet presAssocID="{7A6B027E-ACD4-45E1-8F2E-A0BE457679CB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9E3EDB-C960-46D0-83D4-4770B6799A62}" type="pres">
      <dgm:prSet presAssocID="{D4B5A2B5-AA95-461A-BD28-C00A08603D25}" presName="node" presStyleLbl="venn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267357-317E-48B8-A783-64D260C8707B}" type="presOf" srcId="{5FC06408-BA0F-4097-BA5C-4F8FF70C1A4F}" destId="{C236FB1D-1A62-4627-B039-C543D071CDA0}" srcOrd="0" destOrd="0" presId="urn:microsoft.com/office/officeart/2005/8/layout/radial3"/>
    <dgm:cxn modelId="{F2864A2D-B3A4-46DE-95CA-045500CDC19D}" type="presOf" srcId="{3A217353-9793-4C8F-8A67-CEE5AE36FDA9}" destId="{A68930B1-1C4C-4549-892D-DC6AE0981599}" srcOrd="0" destOrd="0" presId="urn:microsoft.com/office/officeart/2005/8/layout/radial3"/>
    <dgm:cxn modelId="{7C5FB49F-6280-4B36-ADC8-E94B25E87107}" srcId="{4E49BD62-3A09-497C-9D93-73E64C2E8E9B}" destId="{5FC06408-BA0F-4097-BA5C-4F8FF70C1A4F}" srcOrd="2" destOrd="0" parTransId="{5AC4AAEB-615B-4181-A15A-3672B5909415}" sibTransId="{F88B42A4-A492-4A29-AB9B-F2C47E0AEEB6}"/>
    <dgm:cxn modelId="{93BA79A3-1D98-4F3E-B0CD-FCD72A388581}" srcId="{4E49BD62-3A09-497C-9D93-73E64C2E8E9B}" destId="{0F38D06C-B067-4A74-B227-54B7B4DA32F6}" srcOrd="0" destOrd="0" parTransId="{3B28FD1F-179C-4B2A-A9FD-EBA749464206}" sibTransId="{C97AC51E-C51C-43BD-914F-3579BD1065BE}"/>
    <dgm:cxn modelId="{894B7482-3343-4125-96B9-6D55B493F757}" srcId="{4E49BD62-3A09-497C-9D93-73E64C2E8E9B}" destId="{34FBDEBA-8FBF-4558-9D17-A8851E2EF8FA}" srcOrd="4" destOrd="0" parTransId="{AD5A2313-AFCB-41D5-A8CD-A697FD61E6F7}" sibTransId="{E21EFF0A-DA42-4A68-80B3-43FE43335DD8}"/>
    <dgm:cxn modelId="{1231CF18-7909-4BA2-8896-241D62FD4CFD}" srcId="{4E49BD62-3A09-497C-9D93-73E64C2E8E9B}" destId="{6E108424-1921-44BF-B9FD-2DA2521A1162}" srcOrd="7" destOrd="0" parTransId="{6347172C-1B7E-4FC9-9F17-8E057DDFF452}" sibTransId="{DF62BEC2-4857-4741-A9CA-2585C16CC12C}"/>
    <dgm:cxn modelId="{79B60D11-BF1A-4909-B5FF-016E0FC5E3CD}" type="presOf" srcId="{BF5C78F0-1B16-417E-9B3C-80EB75E592F7}" destId="{AEF095DB-BD61-4B68-8268-54B8FE43D854}" srcOrd="0" destOrd="0" presId="urn:microsoft.com/office/officeart/2005/8/layout/radial3"/>
    <dgm:cxn modelId="{67D7C71C-C081-4CEA-A918-5A6BA472C25C}" type="presOf" srcId="{4E49BD62-3A09-497C-9D93-73E64C2E8E9B}" destId="{B5B52C24-B196-4B48-B7BB-7DD9AB64B016}" srcOrd="0" destOrd="0" presId="urn:microsoft.com/office/officeart/2005/8/layout/radial3"/>
    <dgm:cxn modelId="{C367F4B8-0D9B-4D6E-894F-B93155839724}" srcId="{4E49BD62-3A09-497C-9D93-73E64C2E8E9B}" destId="{7A6B027E-ACD4-45E1-8F2E-A0BE457679CB}" srcOrd="10" destOrd="0" parTransId="{1F4D0486-6EDF-4455-BF63-7652219F9EE5}" sibTransId="{B3906726-9085-47D3-8659-F108D45C1A28}"/>
    <dgm:cxn modelId="{7F872603-AA16-47B1-A5D5-202FC5DDAFD3}" srcId="{4E49BD62-3A09-497C-9D93-73E64C2E8E9B}" destId="{1900A3FA-3B56-4FBB-9E27-7043BEEAF082}" srcOrd="3" destOrd="0" parTransId="{F30D7638-C362-45B4-A234-7643AE5F5985}" sibTransId="{B548BBA5-220E-49FD-96E1-1B72BD4B9B2F}"/>
    <dgm:cxn modelId="{470B2282-3046-4FDE-9E1E-D5D76BD54017}" srcId="{4E49BD62-3A09-497C-9D93-73E64C2E8E9B}" destId="{3A217353-9793-4C8F-8A67-CEE5AE36FDA9}" srcOrd="5" destOrd="0" parTransId="{50233B20-E26E-4ABE-91CC-487EE0A02979}" sibTransId="{B4EB1408-442F-4939-9A09-E8D03332291F}"/>
    <dgm:cxn modelId="{3C9FF14F-FEF6-4630-B466-1588DF23F629}" type="presOf" srcId="{F1B59969-0973-4B10-B1F0-976F6F06316B}" destId="{E5AA884D-8839-4562-B150-D0F7524283A7}" srcOrd="0" destOrd="0" presId="urn:microsoft.com/office/officeart/2005/8/layout/radial3"/>
    <dgm:cxn modelId="{FB6211C9-9E93-4B08-9DFD-6363BD0943C5}" type="presOf" srcId="{29B3FE5C-161B-4190-B60C-28C7AE760D9A}" destId="{8B0B4173-0377-4DC3-87E7-762187C6883B}" srcOrd="0" destOrd="0" presId="urn:microsoft.com/office/officeart/2005/8/layout/radial3"/>
    <dgm:cxn modelId="{71121D2B-2259-4BF9-B938-0B9193D35828}" type="presOf" srcId="{6E108424-1921-44BF-B9FD-2DA2521A1162}" destId="{CFDD7B6E-D64F-478A-9135-AB79942D4A2F}" srcOrd="0" destOrd="0" presId="urn:microsoft.com/office/officeart/2005/8/layout/radial3"/>
    <dgm:cxn modelId="{A6398382-38FA-40E7-8A3A-DE0752BF776F}" srcId="{4E49BD62-3A09-497C-9D93-73E64C2E8E9B}" destId="{FE93AE76-7C10-464D-823C-7945616B3303}" srcOrd="8" destOrd="0" parTransId="{F2DB91FE-490C-4782-8447-A54605088B8C}" sibTransId="{5A62778C-8107-4A05-9111-EB37E420B816}"/>
    <dgm:cxn modelId="{CEA32C1D-EDF9-43D4-B18A-F334E9685130}" srcId="{4E49BD62-3A09-497C-9D93-73E64C2E8E9B}" destId="{D4B5A2B5-AA95-461A-BD28-C00A08603D25}" srcOrd="11" destOrd="0" parTransId="{BBCDD551-EC1D-4D89-B048-80895D99A35D}" sibTransId="{D728B7DB-13D0-47D5-B40C-91E360CC06C2}"/>
    <dgm:cxn modelId="{2518DD67-2611-483D-AE68-06406D208C8D}" type="presOf" srcId="{D4B5A2B5-AA95-461A-BD28-C00A08603D25}" destId="{0F9E3EDB-C960-46D0-83D4-4770B6799A62}" srcOrd="0" destOrd="0" presId="urn:microsoft.com/office/officeart/2005/8/layout/radial3"/>
    <dgm:cxn modelId="{BBC4F9F6-A9C6-4ED6-AB8D-6F8A57F37DAC}" srcId="{4E49BD62-3A09-497C-9D93-73E64C2E8E9B}" destId="{4A4FD0E2-4393-4569-9F03-A42711A73E4E}" srcOrd="1" destOrd="0" parTransId="{34BA05D5-01F7-4CD2-BCF9-B419DEA5945A}" sibTransId="{97D83AEA-E1F1-41E6-B500-CC777532ED18}"/>
    <dgm:cxn modelId="{67CF4119-851C-4953-ABEB-7816C01A5F32}" srcId="{29B3FE5C-161B-4190-B60C-28C7AE760D9A}" destId="{4E49BD62-3A09-497C-9D93-73E64C2E8E9B}" srcOrd="0" destOrd="0" parTransId="{C79A05B2-5006-4B95-9787-129C2970D4AE}" sibTransId="{E8893311-321A-4A75-AAAF-0DC39B8FA1E2}"/>
    <dgm:cxn modelId="{E3461C1D-5820-44D0-B2E4-08CAA09D2E70}" type="presOf" srcId="{0F38D06C-B067-4A74-B227-54B7B4DA32F6}" destId="{C5B722F5-EAF5-46D2-BA35-8F2B5D1E3CD2}" srcOrd="0" destOrd="0" presId="urn:microsoft.com/office/officeart/2005/8/layout/radial3"/>
    <dgm:cxn modelId="{4F49AD46-248E-4F13-B441-B1DFFCB3970C}" srcId="{4E49BD62-3A09-497C-9D93-73E64C2E8E9B}" destId="{F1B59969-0973-4B10-B1F0-976F6F06316B}" srcOrd="9" destOrd="0" parTransId="{1A35C283-F026-4243-A418-930D47DB6E43}" sibTransId="{C9EF5BE8-0402-4AD1-848A-34AFBD852597}"/>
    <dgm:cxn modelId="{E9C5663E-F26C-412A-9535-FA297A52BDAF}" type="presOf" srcId="{34FBDEBA-8FBF-4558-9D17-A8851E2EF8FA}" destId="{8D3A2F2E-D3A5-49FF-A35A-AF15F5981320}" srcOrd="0" destOrd="0" presId="urn:microsoft.com/office/officeart/2005/8/layout/radial3"/>
    <dgm:cxn modelId="{7C858774-4182-45E3-A677-B502B746866A}" type="presOf" srcId="{FE93AE76-7C10-464D-823C-7945616B3303}" destId="{FFFFB392-0B10-4C2C-91C7-0883D914F06E}" srcOrd="0" destOrd="0" presId="urn:microsoft.com/office/officeart/2005/8/layout/radial3"/>
    <dgm:cxn modelId="{8E243613-73A5-451A-94DB-7AA4CC35BB98}" type="presOf" srcId="{7A6B027E-ACD4-45E1-8F2E-A0BE457679CB}" destId="{843D4DFD-02F2-4C05-B56E-38F7BB0F08A8}" srcOrd="0" destOrd="0" presId="urn:microsoft.com/office/officeart/2005/8/layout/radial3"/>
    <dgm:cxn modelId="{A35A8606-C0CB-4337-8FE9-F3578BE57BA3}" srcId="{4E49BD62-3A09-497C-9D93-73E64C2E8E9B}" destId="{BF5C78F0-1B16-417E-9B3C-80EB75E592F7}" srcOrd="6" destOrd="0" parTransId="{E3001A59-8D17-471E-A513-09F6C445807F}" sibTransId="{EAE7FB4A-E87D-4491-B81D-EA065C4F13DA}"/>
    <dgm:cxn modelId="{3AB4AFDD-87EB-4B73-B137-DA8A30D88D10}" type="presOf" srcId="{1900A3FA-3B56-4FBB-9E27-7043BEEAF082}" destId="{03D7F76F-F3EB-4DB2-A203-21BED99D2BE8}" srcOrd="0" destOrd="0" presId="urn:microsoft.com/office/officeart/2005/8/layout/radial3"/>
    <dgm:cxn modelId="{70D5FB1D-85E3-4E89-ACAD-F57F342D67F0}" type="presOf" srcId="{4A4FD0E2-4393-4569-9F03-A42711A73E4E}" destId="{2770BFE0-C8CB-4E22-B42A-AE90FCD18B18}" srcOrd="0" destOrd="0" presId="urn:microsoft.com/office/officeart/2005/8/layout/radial3"/>
    <dgm:cxn modelId="{5EDD6926-9E49-47E7-9EE7-883F11B5911D}" type="presParOf" srcId="{8B0B4173-0377-4DC3-87E7-762187C6883B}" destId="{FE9B5ADA-525D-4916-A1AA-B04B56A33F26}" srcOrd="0" destOrd="0" presId="urn:microsoft.com/office/officeart/2005/8/layout/radial3"/>
    <dgm:cxn modelId="{4E9A12C2-D454-4C92-B13D-BFC7D2817A09}" type="presParOf" srcId="{FE9B5ADA-525D-4916-A1AA-B04B56A33F26}" destId="{B5B52C24-B196-4B48-B7BB-7DD9AB64B016}" srcOrd="0" destOrd="0" presId="urn:microsoft.com/office/officeart/2005/8/layout/radial3"/>
    <dgm:cxn modelId="{4AE24EEB-8B23-4AF5-8930-B4BE32B8E20C}" type="presParOf" srcId="{FE9B5ADA-525D-4916-A1AA-B04B56A33F26}" destId="{C5B722F5-EAF5-46D2-BA35-8F2B5D1E3CD2}" srcOrd="1" destOrd="0" presId="urn:microsoft.com/office/officeart/2005/8/layout/radial3"/>
    <dgm:cxn modelId="{43449AC5-05BB-4795-999F-1EFC483B25FA}" type="presParOf" srcId="{FE9B5ADA-525D-4916-A1AA-B04B56A33F26}" destId="{2770BFE0-C8CB-4E22-B42A-AE90FCD18B18}" srcOrd="2" destOrd="0" presId="urn:microsoft.com/office/officeart/2005/8/layout/radial3"/>
    <dgm:cxn modelId="{BE9F7797-D80A-430D-BD2D-8FD5CADAA3EC}" type="presParOf" srcId="{FE9B5ADA-525D-4916-A1AA-B04B56A33F26}" destId="{C236FB1D-1A62-4627-B039-C543D071CDA0}" srcOrd="3" destOrd="0" presId="urn:microsoft.com/office/officeart/2005/8/layout/radial3"/>
    <dgm:cxn modelId="{99CDB90A-D8A2-444B-9E18-5F16C47BCBBA}" type="presParOf" srcId="{FE9B5ADA-525D-4916-A1AA-B04B56A33F26}" destId="{03D7F76F-F3EB-4DB2-A203-21BED99D2BE8}" srcOrd="4" destOrd="0" presId="urn:microsoft.com/office/officeart/2005/8/layout/radial3"/>
    <dgm:cxn modelId="{E1B695B4-6C36-46A1-A783-151D5EB94F5A}" type="presParOf" srcId="{FE9B5ADA-525D-4916-A1AA-B04B56A33F26}" destId="{8D3A2F2E-D3A5-49FF-A35A-AF15F5981320}" srcOrd="5" destOrd="0" presId="urn:microsoft.com/office/officeart/2005/8/layout/radial3"/>
    <dgm:cxn modelId="{377CD662-AF3D-4986-9616-31816A0ECCB3}" type="presParOf" srcId="{FE9B5ADA-525D-4916-A1AA-B04B56A33F26}" destId="{A68930B1-1C4C-4549-892D-DC6AE0981599}" srcOrd="6" destOrd="0" presId="urn:microsoft.com/office/officeart/2005/8/layout/radial3"/>
    <dgm:cxn modelId="{898A5003-3150-4F3C-999F-8D549E43CB6F}" type="presParOf" srcId="{FE9B5ADA-525D-4916-A1AA-B04B56A33F26}" destId="{AEF095DB-BD61-4B68-8268-54B8FE43D854}" srcOrd="7" destOrd="0" presId="urn:microsoft.com/office/officeart/2005/8/layout/radial3"/>
    <dgm:cxn modelId="{EB19C45D-859D-4F24-9652-6F880A507A27}" type="presParOf" srcId="{FE9B5ADA-525D-4916-A1AA-B04B56A33F26}" destId="{CFDD7B6E-D64F-478A-9135-AB79942D4A2F}" srcOrd="8" destOrd="0" presId="urn:microsoft.com/office/officeart/2005/8/layout/radial3"/>
    <dgm:cxn modelId="{8C22C79F-62AE-4623-A2D6-FDFAC6AAB4CF}" type="presParOf" srcId="{FE9B5ADA-525D-4916-A1AA-B04B56A33F26}" destId="{FFFFB392-0B10-4C2C-91C7-0883D914F06E}" srcOrd="9" destOrd="0" presId="urn:microsoft.com/office/officeart/2005/8/layout/radial3"/>
    <dgm:cxn modelId="{306F1BE9-E06D-40D3-AC75-4799DDA0DD3E}" type="presParOf" srcId="{FE9B5ADA-525D-4916-A1AA-B04B56A33F26}" destId="{E5AA884D-8839-4562-B150-D0F7524283A7}" srcOrd="10" destOrd="0" presId="urn:microsoft.com/office/officeart/2005/8/layout/radial3"/>
    <dgm:cxn modelId="{E6FBC9EC-6C6E-4915-A6AA-B9E472966A0A}" type="presParOf" srcId="{FE9B5ADA-525D-4916-A1AA-B04B56A33F26}" destId="{843D4DFD-02F2-4C05-B56E-38F7BB0F08A8}" srcOrd="11" destOrd="0" presId="urn:microsoft.com/office/officeart/2005/8/layout/radial3"/>
    <dgm:cxn modelId="{9856D448-58B6-4BCD-B4E6-5E4BF4BFA353}" type="presParOf" srcId="{FE9B5ADA-525D-4916-A1AA-B04B56A33F26}" destId="{0F9E3EDB-C960-46D0-83D4-4770B6799A62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DE143A-8C35-413D-9B2F-6FFEB8CA7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59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B64BCE-6B93-43B7-B10E-C5BAC4E1B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SO self directed support makes a difference to people’s lives - quite a lot of people have got  a personal budget BUT not very many of them are actually directing their own support. Story of a friend who didn’t know she had a personal budget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437151-9BE3-480E-9EC8-81D37B8C435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903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D2C18-2032-4BA1-800A-B34C03A5350E}" type="slidenum">
              <a:rPr lang="en-GB" smtClean="0"/>
              <a:pPr/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922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3419475"/>
          </a:xfrm>
          <a:prstGeom prst="rect">
            <a:avLst/>
          </a:prstGeom>
          <a:solidFill>
            <a:srgbClr val="EC008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13" descr="grey circl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1213"/>
            <a:ext cx="9144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5118100"/>
            <a:ext cx="9144000" cy="1109663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7" name="Picture 10" descr="CommCat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238" y="5372100"/>
            <a:ext cx="3581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0" y="2108200"/>
            <a:ext cx="7415213" cy="747713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4588" y="3752850"/>
            <a:ext cx="4540250" cy="766763"/>
          </a:xfrm>
        </p:spPr>
        <p:txBody>
          <a:bodyPr/>
          <a:lstStyle>
            <a:lvl1pPr marL="0" indent="0" algn="ctr">
              <a:defRPr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F341AB30-21EA-45C7-A9B8-0E29855C4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260350"/>
            <a:ext cx="2057400" cy="338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60350"/>
            <a:ext cx="6019800" cy="338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230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230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ink circlesmediu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can be White or Black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9" descr="CommCat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6738" y="6156325"/>
            <a:ext cx="2879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CAcQjRxqFQoTCOi5m5qM3ccCFcg_GgodQ0sCOw&amp;url=http://torquemag.io/open-source-means-power-to-the-people/&amp;psig=AFQjCNE-onvlJSS46c5qaqHj8nP7p1OKmg&amp;ust=144144632986321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possibilities.co.uk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catalysts.co.uk/" TargetMode="External"/><Relationship Id="rId2" Type="http://schemas.openxmlformats.org/officeDocument/2006/relationships/hyperlink" Target="mailto:Angela.catley@communitycatalysts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1050" y="1083212"/>
            <a:ext cx="7453313" cy="1772701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4400" b="1" dirty="0" smtClean="0"/>
              <a:t>Big problems</a:t>
            </a:r>
            <a:br>
              <a:rPr lang="en-GB" sz="4400" b="1" dirty="0" smtClean="0"/>
            </a:br>
            <a:r>
              <a:rPr lang="en-GB" sz="4400" b="1" dirty="0" smtClean="0"/>
              <a:t>Community solutions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An </a:t>
            </a:r>
            <a:r>
              <a:rPr lang="en-GB" b="1" dirty="0"/>
              <a:t>opportunity as well as a challenge?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6000" dirty="0" smtClean="0"/>
              <a:t>Could austerity be the mother of invention?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6698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9750" y="1341437"/>
            <a:ext cx="8229600" cy="4549223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GB" altLang="en-US" sz="3600" dirty="0" smtClean="0"/>
              <a:t>‘</a:t>
            </a:r>
            <a:r>
              <a:rPr lang="en-GB" altLang="en-US" sz="3600" i="1" dirty="0" smtClean="0"/>
              <a:t>If you do what you've always done, you'll get what you've always gotten’            </a:t>
            </a:r>
            <a:r>
              <a:rPr lang="en-GB" altLang="en-US" sz="3200" b="1" dirty="0" smtClean="0"/>
              <a:t>Anthony Robbins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GB" altLang="en-US" sz="1400" b="1" dirty="0" smtClean="0"/>
          </a:p>
          <a:p>
            <a:pPr>
              <a:buFontTx/>
              <a:buNone/>
            </a:pPr>
            <a:r>
              <a:rPr lang="en-GB" altLang="en-US" sz="3600" b="1" dirty="0" smtClean="0"/>
              <a:t>So to get something different </a:t>
            </a:r>
            <a:r>
              <a:rPr lang="en-GB" altLang="en-US" sz="3600" b="1" dirty="0"/>
              <a:t>we need to </a:t>
            </a:r>
            <a:r>
              <a:rPr lang="en-GB" altLang="en-US" sz="3600" b="1" dirty="0" smtClean="0"/>
              <a:t>DO </a:t>
            </a:r>
            <a:r>
              <a:rPr lang="en-GB" altLang="en-US" sz="3600" b="1" dirty="0"/>
              <a:t>something </a:t>
            </a:r>
            <a:r>
              <a:rPr lang="en-GB" altLang="en-US" sz="3600" b="1" dirty="0" smtClean="0"/>
              <a:t>different</a:t>
            </a:r>
            <a:endParaRPr lang="en-GB" altLang="en-US" sz="3600" dirty="0" smtClean="0"/>
          </a:p>
          <a:p>
            <a:pPr algn="ctr">
              <a:buFontTx/>
              <a:buNone/>
            </a:pPr>
            <a:endParaRPr lang="en-GB" altLang="en-US" sz="3200" dirty="0"/>
          </a:p>
          <a:p>
            <a:pPr algn="ctr">
              <a:buFontTx/>
              <a:buNone/>
            </a:pPr>
            <a:endParaRPr lang="en-GB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786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26156"/>
          </a:xfrm>
        </p:spPr>
        <p:txBody>
          <a:bodyPr/>
          <a:lstStyle/>
          <a:p>
            <a:r>
              <a:rPr lang="en-GB" b="1" dirty="0" smtClean="0"/>
              <a:t>What could be different?</a:t>
            </a:r>
            <a:endParaRPr lang="en-GB" dirty="0"/>
          </a:p>
        </p:txBody>
      </p:sp>
      <p:pic>
        <p:nvPicPr>
          <p:cNvPr id="5" name="irc_mi" descr="http://s3-torquehhvm.wpengine.netdna-cdn.com/uploads/2013/07/colorfulhands_7130923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8" y="1405289"/>
            <a:ext cx="8200724" cy="3137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0243" y="4624237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Harnessing the </a:t>
            </a:r>
            <a:r>
              <a:rPr lang="en-GB" sz="2800" b="1" dirty="0"/>
              <a:t>power of people and communities </a:t>
            </a:r>
            <a:r>
              <a:rPr lang="en-GB" sz="2800" b="1" dirty="0" smtClean="0"/>
              <a:t>– local people helping other local people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733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An opportunity to escape from serviceland (and serviceland thinking) </a:t>
            </a:r>
          </a:p>
        </p:txBody>
      </p:sp>
      <p:pic>
        <p:nvPicPr>
          <p:cNvPr id="25603" name="Content Placeholder 3" descr="C:\Users\angela.catley\AppData\Local\Microsoft\Windows\INetCache\Content.Outlook\JHPOBS59\Servicelan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1341438"/>
            <a:ext cx="8269288" cy="4000583"/>
          </a:xfrm>
        </p:spPr>
      </p:pic>
      <p:sp>
        <p:nvSpPr>
          <p:cNvPr id="2" name="TextBox 1"/>
          <p:cNvSpPr txBox="1"/>
          <p:nvPr/>
        </p:nvSpPr>
        <p:spPr>
          <a:xfrm>
            <a:off x="721895" y="5534526"/>
            <a:ext cx="424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www.newpossibilities.co.uk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0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Enterprising Minds in Ayrshire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139252"/>
            <a:ext cx="8667749" cy="250564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hange project run by charity Hansel and Community Catalysts in partnership with North Ayrshire Council</a:t>
            </a:r>
          </a:p>
          <a:p>
            <a:r>
              <a:rPr lang="en-GB" dirty="0" smtClean="0"/>
              <a:t>Supporting people </a:t>
            </a:r>
            <a:r>
              <a:rPr lang="en-GB" dirty="0"/>
              <a:t>with learning </a:t>
            </a:r>
            <a:r>
              <a:rPr lang="en-GB" dirty="0" smtClean="0"/>
              <a:t>disabilities </a:t>
            </a:r>
            <a:r>
              <a:rPr lang="en-GB" dirty="0"/>
              <a:t>&amp;</a:t>
            </a:r>
            <a:r>
              <a:rPr lang="en-GB" dirty="0" smtClean="0"/>
              <a:t> those on the autistic spectrum to use their skills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set up their </a:t>
            </a:r>
            <a:r>
              <a:rPr lang="en-GB" sz="2400" dirty="0" smtClean="0"/>
              <a:t>own small business or non-trading </a:t>
            </a:r>
            <a:r>
              <a:rPr lang="en-GB" sz="2400" dirty="0"/>
              <a:t>enterprise </a:t>
            </a:r>
            <a:r>
              <a:rPr lang="en-GB" sz="2400" dirty="0" smtClean="0"/>
              <a:t>and/or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l</a:t>
            </a:r>
            <a:r>
              <a:rPr lang="en-GB" sz="2400" dirty="0" smtClean="0"/>
              <a:t>ead a community initiative</a:t>
            </a:r>
          </a:p>
          <a:p>
            <a:r>
              <a:rPr lang="en-GB" dirty="0" smtClean="0"/>
              <a:t>Harnessing the skills </a:t>
            </a:r>
            <a:r>
              <a:rPr lang="en-GB" dirty="0"/>
              <a:t>&amp;</a:t>
            </a:r>
            <a:r>
              <a:rPr lang="en-GB" dirty="0" smtClean="0"/>
              <a:t> good will of local people </a:t>
            </a:r>
            <a:r>
              <a:rPr lang="en-GB" dirty="0"/>
              <a:t>&amp;</a:t>
            </a:r>
            <a:r>
              <a:rPr lang="en-GB" dirty="0" smtClean="0"/>
              <a:t> businesses as member of supportive ‘enterprise circles’</a:t>
            </a:r>
          </a:p>
          <a:p>
            <a:r>
              <a:rPr lang="en-GB" dirty="0" smtClean="0"/>
              <a:t>Challenging limited views of people with a learning disability</a:t>
            </a:r>
          </a:p>
          <a:p>
            <a:r>
              <a:rPr lang="en-GB" dirty="0" smtClean="0"/>
              <a:t>Modelling different ways of thinking and doing</a:t>
            </a:r>
          </a:p>
          <a:p>
            <a:r>
              <a:rPr lang="en-GB" dirty="0" smtClean="0"/>
              <a:t>Big local profile &amp; impact &amp; strong outcomes for individuals</a:t>
            </a:r>
          </a:p>
          <a:p>
            <a:pPr marL="0" indent="0">
              <a:buNone/>
            </a:pPr>
            <a:endParaRPr lang="en-GB" sz="2500" dirty="0"/>
          </a:p>
          <a:p>
            <a:pPr marL="0" lvl="0" indent="0">
              <a:buNone/>
            </a:pPr>
            <a:endParaRPr lang="en-GB" sz="25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5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7655"/>
            <a:ext cx="9144000" cy="482225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sz="1100" i="1" dirty="0" smtClean="0">
              <a:latin typeface="Arial" charset="0"/>
              <a:ea typeface="ＭＳ Ｐゴシック" pitchFamily="-65" charset="-128"/>
              <a:cs typeface="Arial" charset="0"/>
            </a:endParaRPr>
          </a:p>
          <a:p>
            <a:pPr marL="0" indent="0" algn="ctr">
              <a:buNone/>
            </a:pPr>
            <a:r>
              <a:rPr lang="en-GB" sz="6000" i="1" dirty="0" smtClean="0">
                <a:latin typeface="Arial" charset="0"/>
                <a:ea typeface="ＭＳ Ｐゴシック" pitchFamily="-65" charset="-128"/>
                <a:cs typeface="Arial" charset="0"/>
              </a:rPr>
              <a:t>“</a:t>
            </a:r>
            <a:r>
              <a:rPr lang="en-GB" sz="6000" i="1" dirty="0">
                <a:latin typeface="Arial" charset="0"/>
                <a:ea typeface="ＭＳ Ｐゴシック" pitchFamily="-65" charset="-128"/>
                <a:cs typeface="Arial" charset="0"/>
              </a:rPr>
              <a:t>People think that because I’ve got problems myself I’ve got nothing to offer!” </a:t>
            </a:r>
          </a:p>
          <a:p>
            <a:pPr marL="0" indent="0">
              <a:buNone/>
            </a:pPr>
            <a:r>
              <a:rPr lang="en-GB" sz="5400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8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Hansel and Ashley’s Bow Wow </a:t>
            </a:r>
            <a:r>
              <a:rPr lang="en-GB" b="1" dirty="0" err="1" smtClean="0"/>
              <a:t>Biccies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8029"/>
            <a:ext cx="9144000" cy="4812631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Ashley </a:t>
            </a:r>
            <a:r>
              <a:rPr lang="en-GB" sz="2400" dirty="0"/>
              <a:t>has a </a:t>
            </a:r>
            <a:r>
              <a:rPr lang="en-GB" sz="2400" dirty="0" smtClean="0"/>
              <a:t>passion </a:t>
            </a:r>
            <a:r>
              <a:rPr lang="en-GB" sz="2400" dirty="0"/>
              <a:t>for baking and a dog called </a:t>
            </a:r>
            <a:r>
              <a:rPr lang="en-GB" sz="2400" dirty="0" smtClean="0"/>
              <a:t>Murphy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Ashley linked with the Enterprising Minds (EM) project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Ashley put her interests together </a:t>
            </a:r>
            <a:r>
              <a:rPr lang="en-GB" sz="2400" dirty="0"/>
              <a:t>to create Ashley’s Bow Wow </a:t>
            </a:r>
            <a:r>
              <a:rPr lang="en-GB" sz="2400" dirty="0" err="1"/>
              <a:t>Biccies</a:t>
            </a:r>
            <a:r>
              <a:rPr lang="en-GB" sz="2400" dirty="0"/>
              <a:t> – handmade biscuits for special pooches like </a:t>
            </a:r>
            <a:r>
              <a:rPr lang="en-GB" sz="2400" dirty="0" smtClean="0"/>
              <a:t>Murphy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Ashely was supported by EM </a:t>
            </a:r>
            <a:r>
              <a:rPr lang="en-GB" sz="2400" dirty="0"/>
              <a:t>to set up her enterprise, do market research, talk to local vets about recipes, register with Trading </a:t>
            </a:r>
            <a:r>
              <a:rPr lang="en-GB" sz="2400" dirty="0" smtClean="0"/>
              <a:t>Standards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Ashley sells her biscuits at local pet shops and grooming parlours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31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0" y="1341438"/>
            <a:ext cx="5207267" cy="4327842"/>
          </a:xfrm>
          <a:solidFill>
            <a:schemeClr val="bg1"/>
          </a:solidFill>
        </p:spPr>
      </p:pic>
      <p:pic>
        <p:nvPicPr>
          <p:cNvPr id="6" name="Picture 5" descr="Embedded image permalink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r="7783" b="17012"/>
          <a:stretch/>
        </p:blipFill>
        <p:spPr bwMode="auto">
          <a:xfrm>
            <a:off x="5902024" y="1414914"/>
            <a:ext cx="3116848" cy="4119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76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11166"/>
            <a:ext cx="8229600" cy="213373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i="1" dirty="0" smtClean="0"/>
              <a:t>‘Ashley loves the sense of responsibility she gets from making and selling dog biscuits…She is very excited and keen to talk to people about it’</a:t>
            </a:r>
          </a:p>
          <a:p>
            <a:pPr marL="0" indent="0" algn="r">
              <a:buNone/>
            </a:pPr>
            <a:r>
              <a:rPr lang="en-GB" sz="3600" b="1" dirty="0" smtClean="0"/>
              <a:t>Maureen, Ashley’s Mum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2692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did Community Catalysts do?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123951"/>
            <a:ext cx="8715375" cy="4610100"/>
          </a:xfrm>
        </p:spPr>
        <p:txBody>
          <a:bodyPr/>
          <a:lstStyle/>
          <a:p>
            <a:r>
              <a:rPr lang="en-GB" sz="2300" dirty="0" smtClean="0"/>
              <a:t>Explored Hansel’s aspirations &amp; co-designed the project</a:t>
            </a:r>
          </a:p>
          <a:p>
            <a:r>
              <a:rPr lang="en-GB" sz="2300" dirty="0" smtClean="0"/>
              <a:t>Facilitated an event aimed at people with a learning disability – explored assets &amp; possibilities &amp; engaged people</a:t>
            </a:r>
          </a:p>
          <a:p>
            <a:r>
              <a:rPr lang="en-GB" sz="2300" dirty="0" smtClean="0"/>
              <a:t>Helped Hansel to recruit and induct a project lead</a:t>
            </a:r>
          </a:p>
          <a:p>
            <a:r>
              <a:rPr lang="en-GB" sz="2300" dirty="0" smtClean="0"/>
              <a:t>Designed, tested &amp; refined accessible tools and approaches to nurturing disabled entrepreneurs</a:t>
            </a:r>
          </a:p>
          <a:p>
            <a:r>
              <a:rPr lang="en-GB" sz="2300" dirty="0" smtClean="0"/>
              <a:t>Mentored project lead and provided ongoing specialist expertise to managers and local strategic leaders</a:t>
            </a:r>
          </a:p>
          <a:p>
            <a:r>
              <a:rPr lang="en-GB" sz="2300" dirty="0" smtClean="0"/>
              <a:t>Co-produced an engaging report on project outcomes </a:t>
            </a:r>
          </a:p>
          <a:p>
            <a:r>
              <a:rPr lang="en-GB" sz="2300" dirty="0" smtClean="0"/>
              <a:t>Facilitated ‘legacy planning’ to underpin future working, systems and culture change  </a:t>
            </a:r>
          </a:p>
          <a:p>
            <a:r>
              <a:rPr lang="en-GB" sz="2300" dirty="0" smtClean="0"/>
              <a:t>Cost approx - £32,000 + VAT over 2 years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18362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Great plans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en-GB" altLang="en-US" sz="2600" i="1" smtClean="0"/>
              <a:t>‘There needs to be a </a:t>
            </a:r>
            <a:r>
              <a:rPr lang="en-GB" altLang="en-US" sz="2600" b="1" i="1" smtClean="0">
                <a:solidFill>
                  <a:srgbClr val="FF0000"/>
                </a:solidFill>
              </a:rPr>
              <a:t>big change </a:t>
            </a:r>
            <a:r>
              <a:rPr lang="en-GB" altLang="en-US" sz="2600" i="1" smtClean="0"/>
              <a:t>in the way communities, organisations and individuals work to support people. The Government has provided money specifically to help councils to make these changes. People want better quality </a:t>
            </a:r>
            <a:r>
              <a:rPr lang="en-GB" altLang="en-US" sz="2600" b="1" i="1" smtClean="0">
                <a:solidFill>
                  <a:srgbClr val="FF0000"/>
                </a:solidFill>
              </a:rPr>
              <a:t>services that are personal </a:t>
            </a:r>
            <a:r>
              <a:rPr lang="en-GB" altLang="en-US" sz="2600" i="1" smtClean="0"/>
              <a:t>to them and more </a:t>
            </a:r>
            <a:r>
              <a:rPr lang="en-GB" altLang="en-US" sz="2600" b="1" i="1" smtClean="0">
                <a:solidFill>
                  <a:srgbClr val="FF0000"/>
                </a:solidFill>
              </a:rPr>
              <a:t>control</a:t>
            </a:r>
            <a:r>
              <a:rPr lang="en-GB" altLang="en-US" sz="2600" i="1" smtClean="0"/>
              <a:t> over decisions that affect them. They want </a:t>
            </a:r>
            <a:r>
              <a:rPr lang="en-GB" altLang="en-US" sz="2600" b="1" i="1" smtClean="0">
                <a:solidFill>
                  <a:srgbClr val="FF0000"/>
                </a:solidFill>
              </a:rPr>
              <a:t>the right support, at the right time, in the right place’ </a:t>
            </a:r>
          </a:p>
          <a:p>
            <a:pPr marL="0" indent="0" algn="r">
              <a:buFontTx/>
              <a:buNone/>
            </a:pPr>
            <a:r>
              <a:rPr lang="en-GB" altLang="en-US" sz="2600" b="1" smtClean="0"/>
              <a:t>Putting People First 2007</a:t>
            </a:r>
          </a:p>
        </p:txBody>
      </p:sp>
    </p:spTree>
    <p:extLst>
      <p:ext uri="{BB962C8B-B14F-4D97-AF65-F5344CB8AC3E}">
        <p14:creationId xmlns:p14="http://schemas.microsoft.com/office/powerpoint/2010/main" val="31600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31687" t="10636" r="32528" b="23379"/>
          <a:stretch/>
        </p:blipFill>
        <p:spPr bwMode="auto">
          <a:xfrm>
            <a:off x="2301875" y="1341438"/>
            <a:ext cx="4705349" cy="4411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65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Nottinghamshire Community-enterprise Development Project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925" y="1190625"/>
            <a:ext cx="8607425" cy="2454275"/>
          </a:xfrm>
        </p:spPr>
        <p:txBody>
          <a:bodyPr/>
          <a:lstStyle/>
          <a:p>
            <a:r>
              <a:rPr lang="en-GB" dirty="0" smtClean="0"/>
              <a:t>3 year partnership between Nottinghamshire County Council and Community Catalysts</a:t>
            </a:r>
          </a:p>
          <a:p>
            <a:r>
              <a:rPr lang="en-GB" dirty="0" smtClean="0"/>
              <a:t>Focus </a:t>
            </a:r>
            <a:r>
              <a:rPr lang="en-GB" dirty="0"/>
              <a:t>on gaps in rural areas </a:t>
            </a:r>
            <a:r>
              <a:rPr lang="en-GB" dirty="0" smtClean="0"/>
              <a:t>and </a:t>
            </a:r>
            <a:r>
              <a:rPr lang="en-GB" dirty="0"/>
              <a:t>on hard-to-reach </a:t>
            </a:r>
            <a:r>
              <a:rPr lang="en-GB" dirty="0" smtClean="0"/>
              <a:t>groups</a:t>
            </a:r>
          </a:p>
          <a:p>
            <a:r>
              <a:rPr lang="en-GB" dirty="0" smtClean="0"/>
              <a:t>Aims</a:t>
            </a:r>
            <a:r>
              <a:rPr lang="en-GB" dirty="0"/>
              <a:t>: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create choice for people with care </a:t>
            </a:r>
            <a:r>
              <a:rPr lang="en-GB" sz="2400" dirty="0" smtClean="0"/>
              <a:t>and </a:t>
            </a:r>
            <a:r>
              <a:rPr lang="en-GB" sz="2400" dirty="0"/>
              <a:t>support </a:t>
            </a:r>
            <a:r>
              <a:rPr lang="en-GB" sz="2400" dirty="0" smtClean="0"/>
              <a:t>needs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t</a:t>
            </a:r>
            <a:r>
              <a:rPr lang="en-GB" sz="2400" dirty="0" smtClean="0"/>
              <a:t>o invest in community approaches and solutions which would link to the council’s ‘prevention</a:t>
            </a:r>
            <a:r>
              <a:rPr lang="en-GB" sz="2400" dirty="0"/>
              <a:t>’ </a:t>
            </a:r>
            <a:r>
              <a:rPr lang="en-GB" sz="2400" dirty="0" smtClean="0"/>
              <a:t>agenda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create </a:t>
            </a:r>
            <a:r>
              <a:rPr lang="en-GB" sz="2400" dirty="0"/>
              <a:t>systems </a:t>
            </a:r>
            <a:r>
              <a:rPr lang="en-GB" sz="2400" dirty="0" smtClean="0"/>
              <a:t>and </a:t>
            </a:r>
            <a:r>
              <a:rPr lang="en-GB" sz="2400" dirty="0"/>
              <a:t>culture change within the council and </a:t>
            </a:r>
            <a:r>
              <a:rPr lang="en-GB" sz="2400" dirty="0" smtClean="0"/>
              <a:t>wider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56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Pulp Friction CIC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058780"/>
            <a:ext cx="9144000" cy="4822256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Supported from ‘start up’ by Community Catalysts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Limited local options for young disabled school leavers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Jessie has a learning disability - when she left school she wanted to work &amp; didn’t want to go to a day centre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Community Catalysts helped Jessie and her Mum set up Pulp Friction. Jessie is a Director of the social enterprise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Work </a:t>
            </a:r>
            <a:r>
              <a:rPr lang="en-GB" sz="2400" dirty="0"/>
              <a:t>with young adults with learning disabilities to learn new skills and get </a:t>
            </a:r>
            <a:r>
              <a:rPr lang="en-GB" sz="2400" dirty="0" smtClean="0"/>
              <a:t>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Started with cycle powered smoothie bar at community events, evolved to include a Glee Choir, Community Allotment &amp; running the canteen for the local fire service!</a:t>
            </a:r>
          </a:p>
        </p:txBody>
      </p:sp>
    </p:spTree>
    <p:extLst>
      <p:ext uri="{BB962C8B-B14F-4D97-AF65-F5344CB8AC3E}">
        <p14:creationId xmlns:p14="http://schemas.microsoft.com/office/powerpoint/2010/main" val="3159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smtClean="0"/>
              <a:t>    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1675" y="1125538"/>
            <a:ext cx="3362325" cy="2489200"/>
          </a:xfrm>
        </p:spPr>
      </p:pic>
      <p:pic>
        <p:nvPicPr>
          <p:cNvPr id="15365" name="Picture 2" descr="C:\Users\Pulp Friction\Pictures\Pulp Friction NMP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933825"/>
            <a:ext cx="46085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Users\Pulp Friction\Pictures\Pulp Friction NMP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73463"/>
            <a:ext cx="36004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" y="328613"/>
            <a:ext cx="32813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0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did Community Catalysts do?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71575"/>
            <a:ext cx="8229600" cy="2473325"/>
          </a:xfrm>
        </p:spPr>
        <p:txBody>
          <a:bodyPr/>
          <a:lstStyle/>
          <a:p>
            <a:r>
              <a:rPr lang="en-GB" sz="2300" dirty="0" smtClean="0"/>
              <a:t>Scoped existing services, supports and community ‘care’ options</a:t>
            </a:r>
          </a:p>
          <a:p>
            <a:r>
              <a:rPr lang="en-GB" sz="2300" dirty="0" smtClean="0"/>
              <a:t>Employed a local catalyst who was integrated into the council commissioning team</a:t>
            </a:r>
          </a:p>
          <a:p>
            <a:r>
              <a:rPr lang="en-GB" sz="2300" dirty="0" smtClean="0"/>
              <a:t>Facilitated a successful strategic group to enable learning to translate into systems and culture change </a:t>
            </a:r>
          </a:p>
          <a:p>
            <a:r>
              <a:rPr lang="en-GB" sz="2300" dirty="0" smtClean="0"/>
              <a:t>Engaged 200+ </a:t>
            </a:r>
            <a:r>
              <a:rPr lang="en-GB" sz="2300" dirty="0"/>
              <a:t>people  interested in setting up an enterprise with a care, health or wellbeing </a:t>
            </a:r>
            <a:r>
              <a:rPr lang="en-GB" sz="2300" dirty="0" smtClean="0"/>
              <a:t>focus</a:t>
            </a:r>
          </a:p>
          <a:p>
            <a:r>
              <a:rPr lang="en-GB" sz="2300" dirty="0" smtClean="0"/>
              <a:t>Supported, mentored and advised 90+</a:t>
            </a:r>
            <a:endParaRPr lang="en-GB" sz="2300" dirty="0"/>
          </a:p>
          <a:p>
            <a:r>
              <a:rPr lang="en-GB" sz="2300" dirty="0" smtClean="0"/>
              <a:t>Helped to create and sustain 64 </a:t>
            </a:r>
            <a:r>
              <a:rPr lang="en-GB" sz="2300" dirty="0"/>
              <a:t>new community ‘providers’ offering services and supports </a:t>
            </a:r>
            <a:r>
              <a:rPr lang="en-GB" sz="2300" dirty="0" smtClean="0"/>
              <a:t>to 900+ older and disabled people</a:t>
            </a:r>
          </a:p>
          <a:p>
            <a:r>
              <a:rPr lang="en-GB" sz="2300" dirty="0" smtClean="0"/>
              <a:t>Cost - £22 - £32 pa plus catalysts’ salary and costs</a:t>
            </a:r>
            <a:endParaRPr lang="en-GB" sz="2300" dirty="0"/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87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377" y="952901"/>
          <a:ext cx="9076623" cy="528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4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Somerset Community Enterprise Project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12838"/>
            <a:ext cx="8229600" cy="2303462"/>
          </a:xfrm>
        </p:spPr>
        <p:txBody>
          <a:bodyPr/>
          <a:lstStyle/>
          <a:p>
            <a:r>
              <a:rPr lang="en-GB" dirty="0" smtClean="0"/>
              <a:t>Partnership between Community Catalysts and Somerset County Council </a:t>
            </a:r>
          </a:p>
          <a:p>
            <a:r>
              <a:rPr lang="en-GB" dirty="0"/>
              <a:t>West Somerset has the oldest average age in the </a:t>
            </a:r>
            <a:r>
              <a:rPr lang="en-GB" dirty="0" smtClean="0"/>
              <a:t>UK and is very rural. </a:t>
            </a:r>
          </a:p>
          <a:p>
            <a:r>
              <a:rPr lang="en-GB" dirty="0" smtClean="0"/>
              <a:t>Pressures of finding quality care and support to a growing number of people with decreasing resources</a:t>
            </a:r>
          </a:p>
          <a:p>
            <a:r>
              <a:rPr lang="en-GB" dirty="0" smtClean="0"/>
              <a:t>Self funders and people with Direct Payments also want something more and different</a:t>
            </a:r>
          </a:p>
          <a:p>
            <a:r>
              <a:rPr lang="en-GB" dirty="0" smtClean="0"/>
              <a:t>Project has a focus on community led development of home based care and support for </a:t>
            </a:r>
            <a:r>
              <a:rPr lang="en-GB" dirty="0"/>
              <a:t>older </a:t>
            </a:r>
            <a:r>
              <a:rPr lang="en-GB" dirty="0" smtClean="0"/>
              <a:t>people - more </a:t>
            </a:r>
            <a:r>
              <a:rPr lang="en-GB" dirty="0"/>
              <a:t>variety, choice </a:t>
            </a:r>
            <a:r>
              <a:rPr lang="en-GB" dirty="0" smtClean="0"/>
              <a:t>and capacity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44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Girl Friday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52525"/>
            <a:ext cx="8229600" cy="2492375"/>
          </a:xfrm>
        </p:spPr>
        <p:txBody>
          <a:bodyPr/>
          <a:lstStyle/>
          <a:p>
            <a:r>
              <a:rPr lang="en-GB" dirty="0" smtClean="0"/>
              <a:t>Pearl </a:t>
            </a:r>
            <a:r>
              <a:rPr lang="en-GB" dirty="0"/>
              <a:t>lives in the small coastal town of Watchet and runs the local florist </a:t>
            </a:r>
            <a:r>
              <a:rPr lang="en-GB" dirty="0" smtClean="0"/>
              <a:t>shop</a:t>
            </a:r>
          </a:p>
          <a:p>
            <a:r>
              <a:rPr lang="en-GB" dirty="0" smtClean="0"/>
              <a:t>Had </a:t>
            </a:r>
            <a:r>
              <a:rPr lang="en-GB" dirty="0"/>
              <a:t>good local connections and was a point of contact for local people ‘</a:t>
            </a:r>
            <a:r>
              <a:rPr lang="en-GB" i="1" dirty="0"/>
              <a:t>the Garden Room has been a community meeting place since it opened, the kettle is always on for people in need of a chat’</a:t>
            </a:r>
            <a:endParaRPr lang="en-GB" dirty="0"/>
          </a:p>
          <a:p>
            <a:r>
              <a:rPr lang="en-GB" dirty="0"/>
              <a:t>Pearl has developed this into Girl Friday which matches local self-employed people and older people who need help at home </a:t>
            </a:r>
          </a:p>
          <a:p>
            <a:r>
              <a:rPr lang="en-GB" dirty="0"/>
              <a:t>Rhys the Community Catalyst advises Pearl and the enterprising ‘home helps’, enabling them to establish systems and offer their safe and high quality services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85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:\Users\rhys.davies\Pictures\IMG_20150709_1202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341437"/>
            <a:ext cx="4343400" cy="439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70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Quotes from community entrepreneurs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457325"/>
            <a:ext cx="8550275" cy="2435225"/>
          </a:xfrm>
        </p:spPr>
        <p:txBody>
          <a:bodyPr/>
          <a:lstStyle/>
          <a:p>
            <a:pPr marL="0" indent="0" algn="just">
              <a:buNone/>
            </a:pPr>
            <a:r>
              <a:rPr lang="en-GB" sz="2200" i="1" dirty="0" smtClean="0"/>
              <a:t>‘He </a:t>
            </a:r>
            <a:r>
              <a:rPr lang="en-GB" sz="2200" i="1" dirty="0"/>
              <a:t>has been really enthusiastic about my ideas, which has encouraged me to actually follow them through. He has given me loads of practical advice about setting up a business as a sole trader. He has also put me in touch with other similar micro providers for support and </a:t>
            </a:r>
            <a:r>
              <a:rPr lang="en-GB" sz="2200" i="1" dirty="0" smtClean="0"/>
              <a:t>networking’</a:t>
            </a:r>
            <a:endParaRPr lang="en-GB" sz="2200" dirty="0"/>
          </a:p>
          <a:p>
            <a:pPr marL="0" indent="0" algn="just">
              <a:buNone/>
            </a:pPr>
            <a:endParaRPr lang="en-GB" sz="1200" dirty="0"/>
          </a:p>
          <a:p>
            <a:pPr marL="0" indent="0" algn="just">
              <a:buNone/>
            </a:pPr>
            <a:r>
              <a:rPr lang="en-GB" sz="2200" dirty="0" smtClean="0"/>
              <a:t>‘</a:t>
            </a:r>
            <a:r>
              <a:rPr lang="en-GB" sz="2200" i="1" dirty="0" smtClean="0"/>
              <a:t>Rhys </a:t>
            </a:r>
            <a:r>
              <a:rPr lang="en-GB" sz="2200" i="1" dirty="0"/>
              <a:t>has opened many doors and liaised with individuals and networks that we were unable to </a:t>
            </a:r>
            <a:r>
              <a:rPr lang="en-GB" sz="2200" i="1" dirty="0" smtClean="0"/>
              <a:t>access/unravel’</a:t>
            </a:r>
            <a:endParaRPr lang="en-GB" sz="2200" i="1" dirty="0"/>
          </a:p>
          <a:p>
            <a:pPr marL="0" indent="0" algn="just">
              <a:buNone/>
            </a:pPr>
            <a:r>
              <a:rPr lang="en-GB" sz="1200" dirty="0"/>
              <a:t> </a:t>
            </a:r>
          </a:p>
          <a:p>
            <a:pPr marL="0" indent="0" algn="just">
              <a:buNone/>
            </a:pPr>
            <a:r>
              <a:rPr lang="en-GB" sz="2200" i="1" dirty="0" smtClean="0"/>
              <a:t>‘I </a:t>
            </a:r>
            <a:r>
              <a:rPr lang="en-GB" sz="2200" i="1" dirty="0"/>
              <a:t>give Rhys ten out of ten - he was instrumental in helping us achieve our </a:t>
            </a:r>
            <a:r>
              <a:rPr lang="en-GB" sz="2200" i="1" dirty="0" smtClean="0"/>
              <a:t>vision’</a:t>
            </a:r>
            <a:endParaRPr lang="en-GB" sz="22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9437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Big money!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3600" i="1" dirty="0" smtClean="0"/>
              <a:t>‘To support this transformation the Social Care Reform Grant, worth £520 million...has been made available for councils to invest in the necessary system and process development’</a:t>
            </a:r>
          </a:p>
          <a:p>
            <a:pPr marL="0" indent="0" algn="r">
              <a:buFontTx/>
              <a:buNone/>
            </a:pPr>
            <a:endParaRPr lang="en-GB" altLang="en-US" sz="3200" b="1" dirty="0" smtClean="0"/>
          </a:p>
          <a:p>
            <a:pPr marL="0" indent="0" algn="r">
              <a:buFontTx/>
              <a:buNone/>
            </a:pPr>
            <a:r>
              <a:rPr lang="en-GB" altLang="en-US" sz="3200" b="1" dirty="0" smtClean="0"/>
              <a:t>Transforming Adult Social Care 2009</a:t>
            </a:r>
          </a:p>
          <a:p>
            <a:pPr marL="0" indent="0">
              <a:buFontTx/>
              <a:buNone/>
            </a:pPr>
            <a:endParaRPr lang="en-GB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524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Outcomes to date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2862"/>
            <a:ext cx="8540750" cy="3887787"/>
          </a:xfrm>
        </p:spPr>
        <p:txBody>
          <a:bodyPr/>
          <a:lstStyle/>
          <a:p>
            <a:pPr marL="0" indent="0">
              <a:buNone/>
            </a:pPr>
            <a:r>
              <a:rPr lang="en-GB" sz="2300" smtClean="0"/>
              <a:t>In 12 </a:t>
            </a:r>
            <a:r>
              <a:rPr lang="en-GB" sz="2300" dirty="0" smtClean="0"/>
              <a:t>months Community Catalysts has:</a:t>
            </a:r>
          </a:p>
          <a:p>
            <a:r>
              <a:rPr lang="en-GB" sz="2300" dirty="0" smtClean="0"/>
              <a:t>Supported </a:t>
            </a:r>
            <a:r>
              <a:rPr lang="en-GB" sz="2300" dirty="0"/>
              <a:t>the development of 42 new </a:t>
            </a:r>
            <a:r>
              <a:rPr lang="en-GB" sz="2300" dirty="0" smtClean="0"/>
              <a:t>community enterprises &amp; ventures. Each one offers older people help or care </a:t>
            </a:r>
          </a:p>
          <a:p>
            <a:r>
              <a:rPr lang="en-GB" sz="2300" dirty="0" smtClean="0"/>
              <a:t>Engaged other local supports that were ‘operating </a:t>
            </a:r>
            <a:r>
              <a:rPr lang="en-GB" sz="2300" dirty="0"/>
              <a:t>under the </a:t>
            </a:r>
            <a:r>
              <a:rPr lang="en-GB" sz="2300" dirty="0" smtClean="0"/>
              <a:t>radar’ and helped them think about quality and sustainability</a:t>
            </a:r>
          </a:p>
          <a:p>
            <a:r>
              <a:rPr lang="en-GB" sz="2300" dirty="0" smtClean="0"/>
              <a:t>Supported the sustainability 68 community driven support options </a:t>
            </a:r>
            <a:r>
              <a:rPr lang="en-GB" sz="2300" dirty="0"/>
              <a:t>for older people in Somerset </a:t>
            </a:r>
            <a:r>
              <a:rPr lang="en-GB" sz="2300" dirty="0" smtClean="0"/>
              <a:t>(46 of the 68 </a:t>
            </a:r>
            <a:r>
              <a:rPr lang="en-GB" sz="2300" dirty="0"/>
              <a:t>are </a:t>
            </a:r>
            <a:r>
              <a:rPr lang="en-GB" sz="2300" dirty="0" smtClean="0"/>
              <a:t>offered </a:t>
            </a:r>
            <a:r>
              <a:rPr lang="en-GB" sz="2300" dirty="0"/>
              <a:t>in rural or isolated </a:t>
            </a:r>
            <a:r>
              <a:rPr lang="en-GB" sz="2300" dirty="0" smtClean="0"/>
              <a:t>areas</a:t>
            </a:r>
            <a:r>
              <a:rPr lang="en-GB" sz="2300" dirty="0"/>
              <a:t>)</a:t>
            </a:r>
          </a:p>
          <a:p>
            <a:r>
              <a:rPr lang="en-GB" sz="2300" dirty="0" smtClean="0"/>
              <a:t>Seen an increase </a:t>
            </a:r>
            <a:r>
              <a:rPr lang="en-GB" sz="2300" dirty="0"/>
              <a:t>of </a:t>
            </a:r>
            <a:r>
              <a:rPr lang="en-GB" sz="2300" dirty="0" smtClean="0"/>
              <a:t>200 </a:t>
            </a:r>
            <a:r>
              <a:rPr lang="en-GB" sz="2300" dirty="0"/>
              <a:t>people </a:t>
            </a:r>
            <a:r>
              <a:rPr lang="en-GB" sz="2300" dirty="0" smtClean="0"/>
              <a:t>taking </a:t>
            </a:r>
            <a:r>
              <a:rPr lang="en-GB" sz="2300" dirty="0"/>
              <a:t>a direct payment </a:t>
            </a:r>
            <a:endParaRPr lang="en-GB" sz="2300" dirty="0" smtClean="0"/>
          </a:p>
          <a:p>
            <a:pPr marL="0" indent="0">
              <a:buNone/>
            </a:pPr>
            <a:r>
              <a:rPr lang="en-GB" sz="2300" dirty="0" smtClean="0"/>
              <a:t>Community enterprises supported by the project have created 65 jobs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03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latin typeface="Arial" charset="0"/>
              <a:ea typeface="ＭＳ Ｐゴシック" pitchFamily="-65" charset="-128"/>
              <a:cs typeface="Arial" charset="0"/>
            </a:endParaRP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0" y="1087655"/>
            <a:ext cx="9144000" cy="482225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Arial" charset="0"/>
              <a:ea typeface="ＭＳ Ｐゴシック" pitchFamily="-65" charset="-128"/>
              <a:cs typeface="Arial" charset="0"/>
            </a:endParaRPr>
          </a:p>
          <a:p>
            <a:pPr>
              <a:buFontTx/>
              <a:buNone/>
            </a:pPr>
            <a:endParaRPr lang="en-GB" dirty="0" smtClean="0">
              <a:latin typeface="Arial" charset="0"/>
              <a:ea typeface="ＭＳ Ｐゴシック" pitchFamily="-65" charset="-128"/>
              <a:cs typeface="Arial" charset="0"/>
            </a:endParaRPr>
          </a:p>
          <a:p>
            <a:pPr>
              <a:buFontTx/>
              <a:buNone/>
            </a:pPr>
            <a:r>
              <a:rPr lang="en-GB" sz="5400" i="1" dirty="0" smtClean="0">
                <a:latin typeface="Arial" charset="0"/>
                <a:ea typeface="ＭＳ Ｐゴシック" pitchFamily="-65" charset="-128"/>
                <a:cs typeface="Arial" charset="0"/>
              </a:rPr>
              <a:t>“I like using what talents I have in a community sort of way” </a:t>
            </a:r>
          </a:p>
        </p:txBody>
      </p:sp>
    </p:spTree>
    <p:extLst>
      <p:ext uri="{BB962C8B-B14F-4D97-AF65-F5344CB8AC3E}">
        <p14:creationId xmlns:p14="http://schemas.microsoft.com/office/powerpoint/2010/main" val="23289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Power of positive partnerships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43025"/>
            <a:ext cx="8483600" cy="24447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Community Catalysts approaches linking with:</a:t>
            </a:r>
          </a:p>
          <a:p>
            <a:pPr marL="0" indent="0">
              <a:buNone/>
            </a:pPr>
            <a:r>
              <a:rPr lang="en-GB" b="1" dirty="0" smtClean="0"/>
              <a:t>Local Area Coordination (LAC) </a:t>
            </a:r>
            <a:r>
              <a:rPr lang="en-GB" dirty="0" smtClean="0"/>
              <a:t>- to ‘get alongside’ people who are marginalised &amp; help them est. their own venture or gain imaginative support from community enterprises</a:t>
            </a:r>
          </a:p>
          <a:p>
            <a:pPr marL="0" indent="0">
              <a:buNone/>
            </a:pPr>
            <a:r>
              <a:rPr lang="en-GB" b="1" dirty="0" smtClean="0"/>
              <a:t>Asset Based Community Development (ABCD) </a:t>
            </a:r>
            <a:r>
              <a:rPr lang="en-GB" dirty="0" smtClean="0"/>
              <a:t>– to nurture community innovations that need/want to formalise </a:t>
            </a:r>
          </a:p>
          <a:p>
            <a:pPr marL="0" indent="0">
              <a:buNone/>
            </a:pPr>
            <a:r>
              <a:rPr lang="en-GB" b="1" dirty="0" smtClean="0"/>
              <a:t>SPICE and time credits </a:t>
            </a:r>
            <a:r>
              <a:rPr lang="en-GB" dirty="0" smtClean="0"/>
              <a:t>– to reward community activists and entrepreneurs and keep local resources local</a:t>
            </a:r>
          </a:p>
          <a:p>
            <a:pPr marL="0" indent="0">
              <a:buNone/>
            </a:pPr>
            <a:r>
              <a:rPr lang="en-GB" b="1" dirty="0" smtClean="0"/>
              <a:t>Community Circles</a:t>
            </a:r>
            <a:r>
              <a:rPr lang="en-GB" dirty="0" smtClean="0"/>
              <a:t> – extending person-centred planning for people with a talent or community enterprise idea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802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-1" y="1049153"/>
            <a:ext cx="9144001" cy="4860759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GB" sz="3000" i="1" dirty="0" smtClean="0"/>
              <a:t>“…people…are </a:t>
            </a:r>
            <a:r>
              <a:rPr lang="en-GB" sz="3000" i="1" dirty="0"/>
              <a:t>not just passive recipients of social and health care, but have expertise, gifts, strengths that can help them achieve their vision for a good life, contribute to their local communities and maximise the impact of resources”</a:t>
            </a:r>
            <a:r>
              <a:rPr lang="en-GB" sz="3000" dirty="0"/>
              <a:t> </a:t>
            </a:r>
            <a:endParaRPr lang="en-GB" sz="3000" dirty="0" smtClean="0"/>
          </a:p>
          <a:p>
            <a:pPr algn="r">
              <a:lnSpc>
                <a:spcPct val="150000"/>
              </a:lnSpc>
              <a:buFontTx/>
              <a:buNone/>
            </a:pPr>
            <a:r>
              <a:rPr lang="en-GB" sz="3000" dirty="0" err="1" smtClean="0"/>
              <a:t>Bartnik</a:t>
            </a:r>
            <a:r>
              <a:rPr lang="en-GB" sz="3000" dirty="0"/>
              <a:t> </a:t>
            </a:r>
            <a:r>
              <a:rPr lang="en-GB" sz="3000" dirty="0" smtClean="0"/>
              <a:t>2008</a:t>
            </a:r>
            <a:endParaRPr lang="en-GB" sz="3000" i="1" dirty="0" smtClean="0"/>
          </a:p>
        </p:txBody>
      </p:sp>
    </p:spTree>
    <p:extLst>
      <p:ext uri="{BB962C8B-B14F-4D97-AF65-F5344CB8AC3E}">
        <p14:creationId xmlns:p14="http://schemas.microsoft.com/office/powerpoint/2010/main" val="4740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60463"/>
            <a:ext cx="8455025" cy="2303462"/>
          </a:xfrm>
        </p:spPr>
        <p:txBody>
          <a:bodyPr/>
          <a:lstStyle/>
          <a:p>
            <a:r>
              <a:rPr lang="en-GB" sz="2200" dirty="0"/>
              <a:t>Commission for outcomes to create the kind of ‘market’ </a:t>
            </a:r>
            <a:r>
              <a:rPr lang="en-GB" sz="2200" dirty="0" smtClean="0"/>
              <a:t>- </a:t>
            </a:r>
            <a:r>
              <a:rPr lang="en-GB" sz="2200" dirty="0"/>
              <a:t>don’t ‘reward’ what you don’t want by commissioning it</a:t>
            </a:r>
          </a:p>
          <a:p>
            <a:r>
              <a:rPr lang="en-GB" sz="2200" dirty="0" smtClean="0"/>
              <a:t>Community enterprises and ventures can solve strategic problems they: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 smtClean="0"/>
              <a:t>Can </a:t>
            </a:r>
            <a:r>
              <a:rPr lang="en-GB" sz="2200" dirty="0"/>
              <a:t>and do provide real choice of personalised services and </a:t>
            </a:r>
            <a:r>
              <a:rPr lang="en-GB" sz="2200" dirty="0" smtClean="0"/>
              <a:t>supports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 smtClean="0"/>
              <a:t>Integrate naturally - from the citizen and community 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 smtClean="0"/>
              <a:t>Are imaginative and find low cost solutions </a:t>
            </a:r>
          </a:p>
          <a:p>
            <a:r>
              <a:rPr lang="en-GB" sz="2200" dirty="0" smtClean="0"/>
              <a:t>Scaling out is key - scaling up can kill small good stuff – scaling out brings impact through aggregation &amp; association</a:t>
            </a:r>
          </a:p>
          <a:p>
            <a:r>
              <a:rPr lang="en-GB" sz="2200" dirty="0" smtClean="0"/>
              <a:t>Seeding positive partnerships of complementary models has the potential to add impact and value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260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Community micro-enterprises and ventures have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4600" i="1" dirty="0" smtClean="0"/>
              <a:t>‘The ability to offer more personalised and valued care without a high price tag’</a:t>
            </a:r>
          </a:p>
          <a:p>
            <a:pPr marL="0" indent="0" algn="r">
              <a:buNone/>
            </a:pPr>
            <a:endParaRPr lang="en-GB" sz="2000" b="1" dirty="0" smtClean="0"/>
          </a:p>
          <a:p>
            <a:pPr marL="0" indent="0" algn="r">
              <a:buNone/>
            </a:pPr>
            <a:r>
              <a:rPr lang="en-GB" sz="2000" b="1" dirty="0" smtClean="0"/>
              <a:t>Micro-enterprise – care and support on a scale that’s just right – University of Birmingham 2015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i="1" dirty="0" smtClean="0"/>
          </a:p>
          <a:p>
            <a:pPr marL="0" indent="0" algn="r">
              <a:buNone/>
            </a:pP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1292775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For further information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en-GB" b="1" smtClean="0"/>
              <a:t>Contact</a:t>
            </a:r>
          </a:p>
          <a:p>
            <a:pPr>
              <a:buFontTx/>
              <a:buNone/>
            </a:pPr>
            <a:endParaRPr lang="en-GB" b="1" smtClean="0"/>
          </a:p>
          <a:p>
            <a:pPr>
              <a:buFontTx/>
              <a:buNone/>
            </a:pPr>
            <a:r>
              <a:rPr lang="en-GB" smtClean="0"/>
              <a:t>Angela Catley</a:t>
            </a:r>
          </a:p>
          <a:p>
            <a:pPr>
              <a:buFontTx/>
              <a:buNone/>
            </a:pPr>
            <a:r>
              <a:rPr lang="en-GB" smtClean="0">
                <a:hlinkClick r:id="rId2"/>
              </a:rPr>
              <a:t>angela.catley@communitycatalysts.co.uk</a:t>
            </a:r>
            <a:r>
              <a:rPr lang="en-GB" smtClean="0"/>
              <a:t> 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en-GB" smtClean="0">
                <a:hlinkClick r:id="rId3"/>
              </a:rPr>
              <a:t>www.communitycatalysts.co.uk</a:t>
            </a:r>
            <a:r>
              <a:rPr lang="en-GB" smtClean="0"/>
              <a:t> 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en-GB" smtClean="0"/>
              <a:t>Follow us on twitter @CommCats</a:t>
            </a:r>
          </a:p>
          <a:p>
            <a:pPr>
              <a:buFontTx/>
              <a:buNone/>
            </a:pPr>
            <a:r>
              <a:rPr lang="en-GB" smtClean="0"/>
              <a:t> </a:t>
            </a:r>
          </a:p>
          <a:p>
            <a:pPr>
              <a:buFontTx/>
              <a:buNone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119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Options 1 to 6</a:t>
            </a:r>
          </a:p>
        </p:txBody>
      </p:sp>
      <p:pic>
        <p:nvPicPr>
          <p:cNvPr id="9219" name="Content Placeholder 5" descr="individual-budge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8" y="1341438"/>
            <a:ext cx="8902700" cy="4029075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241425" y="5457825"/>
            <a:ext cx="7094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In Control</a:t>
            </a:r>
          </a:p>
        </p:txBody>
      </p:sp>
    </p:spTree>
    <p:extLst>
      <p:ext uri="{BB962C8B-B14F-4D97-AF65-F5344CB8AC3E}">
        <p14:creationId xmlns:p14="http://schemas.microsoft.com/office/powerpoint/2010/main" val="14226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Big change?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341438"/>
            <a:ext cx="4551362" cy="4192587"/>
          </a:xfrm>
        </p:spPr>
      </p:pic>
    </p:spTree>
    <p:extLst>
      <p:ext uri="{BB962C8B-B14F-4D97-AF65-F5344CB8AC3E}">
        <p14:creationId xmlns:p14="http://schemas.microsoft.com/office/powerpoint/2010/main" val="15027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The reality 8 years 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9750" y="1087438"/>
            <a:ext cx="8229600" cy="25574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600" i="1" dirty="0" smtClean="0"/>
              <a:t>‘More than 80 per cent of people surveyed said that a personal budget had made things better’ </a:t>
            </a:r>
          </a:p>
          <a:p>
            <a:pPr marL="0" indent="0" algn="r">
              <a:buFontTx/>
              <a:buNone/>
            </a:pPr>
            <a:r>
              <a:rPr lang="en-GB" altLang="en-US" sz="1800" b="1" dirty="0" smtClean="0"/>
              <a:t>POET Survey Report 2014</a:t>
            </a:r>
          </a:p>
          <a:p>
            <a:pPr marL="0" indent="0" algn="ctr">
              <a:buFontTx/>
              <a:buNone/>
            </a:pPr>
            <a:r>
              <a:rPr lang="en-GB" altLang="en-US" sz="2800" b="1" dirty="0" smtClean="0"/>
              <a:t>BUT</a:t>
            </a:r>
          </a:p>
          <a:p>
            <a:pPr marL="0" indent="0">
              <a:buFontTx/>
              <a:buNone/>
            </a:pPr>
            <a:endParaRPr lang="en-GB" altLang="en-US" sz="1800" dirty="0" smtClean="0"/>
          </a:p>
          <a:p>
            <a:pPr marL="0" indent="0">
              <a:buFontTx/>
              <a:buNone/>
            </a:pPr>
            <a:r>
              <a:rPr lang="en-GB" altLang="en-US" i="1" dirty="0" smtClean="0"/>
              <a:t>‘Of all those who had personal budgets, 24% had a Direct Payment.  Expenditure on “managed arrangements” represented around 47% of total spending on community based services: and expenditure on ISFs stood at less than 1% of total spending on community based services’</a:t>
            </a:r>
          </a:p>
          <a:p>
            <a:pPr marL="0" indent="0" algn="r">
              <a:buFontTx/>
              <a:buNone/>
            </a:pPr>
            <a:r>
              <a:rPr lang="en-GB" altLang="en-US" sz="1800" b="1" dirty="0" smtClean="0"/>
              <a:t>ADASS Personalisation Survey 2014</a:t>
            </a:r>
          </a:p>
          <a:p>
            <a:pPr marL="0" indent="0" algn="r">
              <a:buFontTx/>
              <a:buNone/>
            </a:pPr>
            <a:endParaRPr lang="en-GB" altLang="en-US" sz="1800" b="1" dirty="0" smtClean="0"/>
          </a:p>
          <a:p>
            <a:pPr marL="0" indent="0">
              <a:buFontTx/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419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pic>
        <p:nvPicPr>
          <p:cNvPr id="4" name="Content Placeholder 3" descr="http://firstrung.co.uk/dbimgs/empty%20shelv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10" y="1299411"/>
            <a:ext cx="4398745" cy="392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45255" y="1299411"/>
            <a:ext cx="43024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Real transformation hasn’t really happened in many places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Care </a:t>
            </a:r>
            <a:r>
              <a:rPr lang="en-GB" sz="2600" dirty="0"/>
              <a:t>and support doesn’t work well for a lot of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Not much real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Public sector agencies are </a:t>
            </a:r>
            <a:r>
              <a:rPr lang="en-GB" sz="2600" dirty="0" smtClean="0"/>
              <a:t>skint (and getting skinter)</a:t>
            </a:r>
          </a:p>
        </p:txBody>
      </p:sp>
    </p:spTree>
    <p:extLst>
      <p:ext uri="{BB962C8B-B14F-4D97-AF65-F5344CB8AC3E}">
        <p14:creationId xmlns:p14="http://schemas.microsoft.com/office/powerpoint/2010/main" val="2397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strategic challenges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0909"/>
            <a:ext cx="8229600" cy="2383991"/>
          </a:xfrm>
        </p:spPr>
        <p:txBody>
          <a:bodyPr/>
          <a:lstStyle/>
          <a:p>
            <a:r>
              <a:rPr lang="en-GB" dirty="0" smtClean="0"/>
              <a:t>Making </a:t>
            </a:r>
            <a:r>
              <a:rPr lang="en-GB" dirty="0"/>
              <a:t>personalisation real is a challenge </a:t>
            </a:r>
            <a:endParaRPr lang="en-GB" dirty="0" smtClean="0"/>
          </a:p>
          <a:p>
            <a:r>
              <a:rPr lang="en-GB" dirty="0" smtClean="0"/>
              <a:t>Markets </a:t>
            </a:r>
            <a:r>
              <a:rPr lang="en-GB" dirty="0"/>
              <a:t>are dominated by big, traditional care providers with little real choice </a:t>
            </a:r>
            <a:r>
              <a:rPr lang="en-GB" dirty="0" smtClean="0"/>
              <a:t>available</a:t>
            </a:r>
            <a:endParaRPr lang="en-GB" dirty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200" dirty="0"/>
              <a:t>Commissioning and procurement practice which </a:t>
            </a:r>
            <a:r>
              <a:rPr lang="en-GB" altLang="en-US" sz="2200" dirty="0" smtClean="0"/>
              <a:t>tries </a:t>
            </a:r>
            <a:r>
              <a:rPr lang="en-GB" altLang="en-US" sz="2200" dirty="0"/>
              <a:t>to use old systems and processes to get new things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200" dirty="0"/>
              <a:t>A focus on known ‘service models’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Government </a:t>
            </a:r>
            <a:r>
              <a:rPr lang="en-GB" dirty="0"/>
              <a:t>is committed to integrating health and social care but for progress to be </a:t>
            </a:r>
            <a:r>
              <a:rPr lang="en-GB" dirty="0" smtClean="0"/>
              <a:t>made: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 smtClean="0"/>
              <a:t>services </a:t>
            </a:r>
            <a:r>
              <a:rPr lang="en-GB" sz="2200" dirty="0"/>
              <a:t>need to have a more person-centred approach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 smtClean="0"/>
              <a:t>investment </a:t>
            </a:r>
            <a:r>
              <a:rPr lang="en-GB" sz="2200" dirty="0"/>
              <a:t>in ‘low-level’ community support </a:t>
            </a:r>
            <a:r>
              <a:rPr lang="en-GB" sz="2200" dirty="0" smtClean="0"/>
              <a:t>is needed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Strategic challenges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Top-down initiatives to engage communities ignore work already being carried out by local people rather than nurturing what’s there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People are only viewed as a bundle of (expensive) needs - their assets and talents are </a:t>
            </a:r>
            <a:r>
              <a:rPr lang="en-GB" dirty="0" smtClean="0"/>
              <a:t>ignored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Risk</a:t>
            </a:r>
            <a:r>
              <a:rPr lang="en-GB" dirty="0"/>
              <a:t>, fear of blame, and lack of trust in people to make the right decisions ( often carefully concealed in a       ‘safeguarding’ wrapper</a:t>
            </a:r>
            <a:r>
              <a:rPr lang="en-GB" dirty="0" smtClean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Changing everyone’s thinking (and doing) </a:t>
            </a:r>
          </a:p>
          <a:p>
            <a:pPr marL="0" indent="0" eaLnBrk="1" hangingPunct="1">
              <a:buNone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</TotalTime>
  <Words>1760</Words>
  <Application>Microsoft Office PowerPoint</Application>
  <PresentationFormat>On-screen Show (4:3)</PresentationFormat>
  <Paragraphs>177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ＭＳ Ｐゴシック</vt:lpstr>
      <vt:lpstr>Arial</vt:lpstr>
      <vt:lpstr>Wingdings</vt:lpstr>
      <vt:lpstr>Default Design</vt:lpstr>
      <vt:lpstr> Big problems Community solutions</vt:lpstr>
      <vt:lpstr>Great plans</vt:lpstr>
      <vt:lpstr>Big money!</vt:lpstr>
      <vt:lpstr>Options 1 to 6</vt:lpstr>
      <vt:lpstr>Big change?</vt:lpstr>
      <vt:lpstr>The reality 8 years on</vt:lpstr>
      <vt:lpstr>PowerPoint Presentation</vt:lpstr>
      <vt:lpstr>The strategic challenges </vt:lpstr>
      <vt:lpstr>Strategic challenges</vt:lpstr>
      <vt:lpstr> An opportunity as well as a challenge? </vt:lpstr>
      <vt:lpstr>PowerPoint Presentation</vt:lpstr>
      <vt:lpstr>What could be different?</vt:lpstr>
      <vt:lpstr>An opportunity to escape from serviceland (and serviceland thinking) </vt:lpstr>
      <vt:lpstr>Enterprising Minds in Ayrshire</vt:lpstr>
      <vt:lpstr>PowerPoint Presentation</vt:lpstr>
      <vt:lpstr>Hansel and Ashley’s Bow Wow Biccies</vt:lpstr>
      <vt:lpstr>PowerPoint Presentation</vt:lpstr>
      <vt:lpstr>PowerPoint Presentation</vt:lpstr>
      <vt:lpstr>What did Community Catalysts do?</vt:lpstr>
      <vt:lpstr>PowerPoint Presentation</vt:lpstr>
      <vt:lpstr>Nottinghamshire Community-enterprise Development Project</vt:lpstr>
      <vt:lpstr>Pulp Friction CIC</vt:lpstr>
      <vt:lpstr>PowerPoint Presentation</vt:lpstr>
      <vt:lpstr>What did Community Catalysts do?</vt:lpstr>
      <vt:lpstr>PowerPoint Presentation</vt:lpstr>
      <vt:lpstr>Somerset Community Enterprise Project</vt:lpstr>
      <vt:lpstr>Girl Friday</vt:lpstr>
      <vt:lpstr>PowerPoint Presentation</vt:lpstr>
      <vt:lpstr>Quotes from community entrepreneurs</vt:lpstr>
      <vt:lpstr>Outcomes to date</vt:lpstr>
      <vt:lpstr>PowerPoint Presentation</vt:lpstr>
      <vt:lpstr>Power of positive partnerships</vt:lpstr>
      <vt:lpstr>PowerPoint Presentation</vt:lpstr>
      <vt:lpstr>Conclusions</vt:lpstr>
      <vt:lpstr>PowerPoint Presentation</vt:lpstr>
      <vt:lpstr>For further information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</dc:creator>
  <cp:lastModifiedBy>Wendy Kellett</cp:lastModifiedBy>
  <cp:revision>348</cp:revision>
  <dcterms:created xsi:type="dcterms:W3CDTF">2010-02-14T16:58:06Z</dcterms:created>
  <dcterms:modified xsi:type="dcterms:W3CDTF">2018-10-28T13:40:44Z</dcterms:modified>
</cp:coreProperties>
</file>