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9" r:id="rId4"/>
    <p:sldId id="280" r:id="rId5"/>
    <p:sldId id="277" r:id="rId6"/>
    <p:sldId id="288" r:id="rId7"/>
    <p:sldId id="300" r:id="rId8"/>
    <p:sldId id="299" r:id="rId9"/>
    <p:sldId id="298" r:id="rId10"/>
    <p:sldId id="274" r:id="rId11"/>
    <p:sldId id="278" r:id="rId12"/>
    <p:sldId id="292" r:id="rId13"/>
    <p:sldId id="290" r:id="rId14"/>
    <p:sldId id="296" r:id="rId15"/>
    <p:sldId id="284" r:id="rId16"/>
    <p:sldId id="297" r:id="rId17"/>
    <p:sldId id="272" r:id="rId18"/>
    <p:sldId id="301" r:id="rId19"/>
    <p:sldId id="295" r:id="rId20"/>
    <p:sldId id="276" r:id="rId21"/>
    <p:sldId id="275" r:id="rId22"/>
    <p:sldId id="271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FA06-44C3-40E3-AA1F-B00468F84259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AFDF-F795-4AD2-9E44-70142C948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4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40C4B-F85E-4F5C-8300-DB34CA2B05D1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1C6B9-447D-4720-9A99-9CA12FF9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9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Shared skills and assets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318D1-A139-4B33-980F-083CFA2A78F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03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0C940-9E00-4CCD-B56F-0FD723B4E01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1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1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47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0051" y="977900"/>
            <a:ext cx="11497733" cy="4933950"/>
          </a:xfrm>
          <a:prstGeom prst="rect">
            <a:avLst/>
          </a:prstGeom>
        </p:spPr>
        <p:txBody>
          <a:bodyPr numCol="2"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5604934" y="6113463"/>
            <a:ext cx="5386917" cy="533400"/>
          </a:xfrm>
        </p:spPr>
        <p:txBody>
          <a:bodyPr tIns="0" anchor="t"/>
          <a:lstStyle>
            <a:lvl1pPr algn="l">
              <a:defRPr sz="1200">
                <a:solidFill>
                  <a:srgbClr val="66339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10993968" y="6100764"/>
            <a:ext cx="903817" cy="573087"/>
          </a:xfrm>
        </p:spPr>
        <p:txBody>
          <a:bodyPr anchor="t"/>
          <a:lstStyle>
            <a:lvl1pPr algn="r">
              <a:defRPr sz="1200">
                <a:solidFill>
                  <a:srgbClr val="66339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C465B82C-8F6A-4704-B400-0E4B3293D9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513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18796" y="18864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318796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6944814" y="-675456"/>
            <a:ext cx="6096988" cy="4589259"/>
          </a:xfrm>
          <a:prstGeom prst="ellipse">
            <a:avLst/>
          </a:prstGeom>
          <a:noFill/>
          <a:ln w="76200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8215453" y="144627"/>
            <a:ext cx="3976547" cy="2949092"/>
          </a:xfrm>
          <a:prstGeom prst="ellipse">
            <a:avLst/>
          </a:prstGeom>
          <a:noFill/>
          <a:ln w="76200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5711958" y="-1470028"/>
            <a:ext cx="8969101" cy="6483204"/>
          </a:xfrm>
          <a:prstGeom prst="ellipse">
            <a:avLst/>
          </a:prstGeom>
          <a:noFill/>
          <a:ln w="76200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9456374" y="978242"/>
            <a:ext cx="1709085" cy="1298630"/>
          </a:xfrm>
          <a:prstGeom prst="ellipse">
            <a:avLst/>
          </a:prstGeom>
          <a:noFill/>
          <a:ln w="76200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22" name="Picture 2" descr="O:\Operational Team\PR &amp; Communication\Branding\Logos\Stockport TPA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379511"/>
            <a:ext cx="2776365" cy="13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4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711958" y="-1470028"/>
            <a:ext cx="8969101" cy="6483204"/>
            <a:chOff x="4283968" y="-1470028"/>
            <a:chExt cx="6726826" cy="6483204"/>
          </a:xfrm>
        </p:grpSpPr>
        <p:sp>
          <p:nvSpPr>
            <p:cNvPr id="20" name="Oval 19"/>
            <p:cNvSpPr/>
            <p:nvPr userDrawn="1"/>
          </p:nvSpPr>
          <p:spPr>
            <a:xfrm>
              <a:off x="5208610" y="-675456"/>
              <a:ext cx="4572741" cy="4589259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6161590" y="144627"/>
              <a:ext cx="2982410" cy="2949092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283968" y="-1470028"/>
              <a:ext cx="6726826" cy="6483204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</p:grpSp>
      <p:sp>
        <p:nvSpPr>
          <p:cNvPr id="23" name="Oval 22"/>
          <p:cNvSpPr/>
          <p:nvPr userDrawn="1"/>
        </p:nvSpPr>
        <p:spPr>
          <a:xfrm>
            <a:off x="9456374" y="978242"/>
            <a:ext cx="1709085" cy="1298630"/>
          </a:xfrm>
          <a:prstGeom prst="ellipse">
            <a:avLst/>
          </a:prstGeom>
          <a:noFill/>
          <a:ln w="76200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26" name="Picture 2" descr="O:\Operational Team\PR &amp; Communication\Branding\Logos\Stockport TPA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379511"/>
            <a:ext cx="2776365" cy="13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9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4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5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711958" y="-1470028"/>
            <a:ext cx="8969101" cy="6483204"/>
            <a:chOff x="4283968" y="-1470028"/>
            <a:chExt cx="6726826" cy="6483204"/>
          </a:xfrm>
        </p:grpSpPr>
        <p:sp>
          <p:nvSpPr>
            <p:cNvPr id="18" name="Oval 17"/>
            <p:cNvSpPr/>
            <p:nvPr userDrawn="1"/>
          </p:nvSpPr>
          <p:spPr>
            <a:xfrm>
              <a:off x="5208610" y="-675456"/>
              <a:ext cx="4572741" cy="4589259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161590" y="144627"/>
              <a:ext cx="2982410" cy="2949092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283968" y="-1470028"/>
              <a:ext cx="6726826" cy="6483204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</p:grpSp>
      <p:sp>
        <p:nvSpPr>
          <p:cNvPr id="21" name="Oval 20"/>
          <p:cNvSpPr/>
          <p:nvPr userDrawn="1"/>
        </p:nvSpPr>
        <p:spPr>
          <a:xfrm>
            <a:off x="9456374" y="978242"/>
            <a:ext cx="1709085" cy="1298630"/>
          </a:xfrm>
          <a:prstGeom prst="ellipse">
            <a:avLst/>
          </a:prstGeom>
          <a:noFill/>
          <a:ln w="76200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22" name="Picture 2" descr="O:\Operational Team\PR &amp; Communication\Branding\Logos\Stockport TPA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379511"/>
            <a:ext cx="2776365" cy="13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7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711958" y="-1470028"/>
            <a:ext cx="8969101" cy="6483204"/>
            <a:chOff x="4283968" y="-1470028"/>
            <a:chExt cx="6726826" cy="6483204"/>
          </a:xfrm>
        </p:grpSpPr>
        <p:sp>
          <p:nvSpPr>
            <p:cNvPr id="21" name="Oval 20"/>
            <p:cNvSpPr/>
            <p:nvPr userDrawn="1"/>
          </p:nvSpPr>
          <p:spPr>
            <a:xfrm>
              <a:off x="5208610" y="-675456"/>
              <a:ext cx="4572741" cy="4589259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161590" y="144627"/>
              <a:ext cx="2982410" cy="2949092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283968" y="-1470028"/>
              <a:ext cx="6726826" cy="6483204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</p:grpSp>
      <p:sp>
        <p:nvSpPr>
          <p:cNvPr id="30" name="Oval 29"/>
          <p:cNvSpPr/>
          <p:nvPr userDrawn="1"/>
        </p:nvSpPr>
        <p:spPr>
          <a:xfrm>
            <a:off x="9456374" y="978242"/>
            <a:ext cx="1709085" cy="1298630"/>
          </a:xfrm>
          <a:prstGeom prst="ellipse">
            <a:avLst/>
          </a:prstGeom>
          <a:noFill/>
          <a:ln w="76200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31" name="Picture 2" descr="O:\Operational Team\PR &amp; Communication\Branding\Logos\Stockport TPA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379511"/>
            <a:ext cx="2776365" cy="13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8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711958" y="-1470028"/>
            <a:ext cx="8969101" cy="6483204"/>
            <a:chOff x="4283968" y="-1470028"/>
            <a:chExt cx="6726826" cy="6483204"/>
          </a:xfrm>
        </p:grpSpPr>
        <p:sp>
          <p:nvSpPr>
            <p:cNvPr id="21" name="Oval 20"/>
            <p:cNvSpPr/>
            <p:nvPr userDrawn="1"/>
          </p:nvSpPr>
          <p:spPr>
            <a:xfrm>
              <a:off x="5208610" y="-675456"/>
              <a:ext cx="4572741" cy="4589259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1590" y="144627"/>
              <a:ext cx="2982410" cy="2949092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283968" y="-1470028"/>
              <a:ext cx="6726826" cy="6483204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</p:grpSp>
      <p:sp>
        <p:nvSpPr>
          <p:cNvPr id="24" name="Oval 23"/>
          <p:cNvSpPr/>
          <p:nvPr userDrawn="1"/>
        </p:nvSpPr>
        <p:spPr>
          <a:xfrm>
            <a:off x="9456374" y="978242"/>
            <a:ext cx="1709085" cy="1298630"/>
          </a:xfrm>
          <a:prstGeom prst="ellipse">
            <a:avLst/>
          </a:prstGeom>
          <a:noFill/>
          <a:ln w="76200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25" name="Picture 2" descr="O:\Operational Team\PR &amp; Communication\Branding\Logos\Stockport TPA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379511"/>
            <a:ext cx="2776365" cy="13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8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  <p:pic>
        <p:nvPicPr>
          <p:cNvPr id="8" name="Picture 2" descr="O:\Operational Team\PR &amp; Communication\Branding\Logos\Stockport TPA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379511"/>
            <a:ext cx="2776365" cy="13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711958" y="-1470028"/>
            <a:ext cx="8969101" cy="6483204"/>
            <a:chOff x="4283968" y="-1470028"/>
            <a:chExt cx="6726826" cy="6483204"/>
          </a:xfrm>
        </p:grpSpPr>
        <p:sp>
          <p:nvSpPr>
            <p:cNvPr id="26" name="Oval 25"/>
            <p:cNvSpPr/>
            <p:nvPr userDrawn="1"/>
          </p:nvSpPr>
          <p:spPr>
            <a:xfrm>
              <a:off x="5208610" y="-675456"/>
              <a:ext cx="4572741" cy="4589259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1590" y="144627"/>
              <a:ext cx="2982410" cy="2949092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283968" y="-1470028"/>
              <a:ext cx="6726826" cy="6483204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</p:grpSp>
      <p:sp>
        <p:nvSpPr>
          <p:cNvPr id="29" name="Oval 28"/>
          <p:cNvSpPr/>
          <p:nvPr userDrawn="1"/>
        </p:nvSpPr>
        <p:spPr>
          <a:xfrm>
            <a:off x="9456374" y="978242"/>
            <a:ext cx="1709085" cy="1298630"/>
          </a:xfrm>
          <a:prstGeom prst="ellipse">
            <a:avLst/>
          </a:prstGeom>
          <a:noFill/>
          <a:ln w="76200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31" name="Picture 2" descr="O:\Operational Team\PR &amp; Communication\Branding\Logos\Stockport TPA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379511"/>
            <a:ext cx="2776365" cy="13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5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8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3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16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3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7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7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D2A2-39A4-4A1A-AF32-8708560F9CFD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E86B8-F7C5-49AA-9975-70E7533D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3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3F0FBB-33CD-4B77-B6C8-0303F6304F7D}" type="datetimeFigureOut">
              <a:rPr lang="en-GB" smtClean="0">
                <a:solidFill>
                  <a:srgbClr val="B13F9A"/>
                </a:solidFill>
              </a:rPr>
              <a:pPr/>
              <a:t>16/11/2015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F3055-D1E1-455C-9495-4534622E46AD}" type="slidenum">
              <a:rPr lang="en-GB" smtClean="0">
                <a:solidFill>
                  <a:srgbClr val="B13F9A"/>
                </a:solidFill>
              </a:rPr>
              <a:pPr/>
              <a:t>‹#›</a:t>
            </a:fld>
            <a:endParaRPr lang="en-GB">
              <a:solidFill>
                <a:srgbClr val="B13F9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5711958" y="-1470028"/>
            <a:ext cx="8969101" cy="6483204"/>
            <a:chOff x="4283968" y="-1470028"/>
            <a:chExt cx="6726826" cy="6483204"/>
          </a:xfrm>
        </p:grpSpPr>
        <p:sp>
          <p:nvSpPr>
            <p:cNvPr id="27" name="Oval 26"/>
            <p:cNvSpPr/>
            <p:nvPr userDrawn="1"/>
          </p:nvSpPr>
          <p:spPr>
            <a:xfrm>
              <a:off x="5208610" y="-675456"/>
              <a:ext cx="4572741" cy="4589259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161590" y="144627"/>
              <a:ext cx="2982410" cy="2949092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283968" y="-1470028"/>
              <a:ext cx="6726826" cy="6483204"/>
            </a:xfrm>
            <a:prstGeom prst="ellipse">
              <a:avLst/>
            </a:prstGeom>
            <a:noFill/>
            <a:ln w="762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</p:grpSp>
      <p:sp>
        <p:nvSpPr>
          <p:cNvPr id="30" name="Oval 29"/>
          <p:cNvSpPr/>
          <p:nvPr userDrawn="1"/>
        </p:nvSpPr>
        <p:spPr>
          <a:xfrm>
            <a:off x="9456374" y="978242"/>
            <a:ext cx="1709085" cy="1298630"/>
          </a:xfrm>
          <a:prstGeom prst="ellipse">
            <a:avLst/>
          </a:prstGeom>
          <a:noFill/>
          <a:ln w="76200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32" name="Picture 2" descr="O:\Operational Team\PR &amp; Communication\Branding\Logos\Stockport TPA 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379511"/>
            <a:ext cx="2776365" cy="13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6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halliances.org.u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esta.org.uk/blog/nesta-launches-health-lab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Alliance Commissioning- different models for better outcomes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51032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My Time, My Community – </a:t>
            </a:r>
            <a:r>
              <a:rPr lang="en-GB" b="1" dirty="0" smtClean="0"/>
              <a:t>Volunteering </a:t>
            </a:r>
            <a:r>
              <a:rPr lang="en-GB" b="1" dirty="0"/>
              <a:t>and </a:t>
            </a:r>
            <a:r>
              <a:rPr lang="en-GB" b="1" dirty="0" smtClean="0"/>
              <a:t>Citizenship</a:t>
            </a:r>
          </a:p>
          <a:p>
            <a:r>
              <a:rPr lang="en-GB" b="1" dirty="0" smtClean="0"/>
              <a:t>In Control Conference, Preston </a:t>
            </a:r>
          </a:p>
          <a:p>
            <a:endParaRPr lang="en-GB" b="1" dirty="0"/>
          </a:p>
          <a:p>
            <a:r>
              <a:rPr lang="en-GB" b="1" dirty="0" smtClean="0"/>
              <a:t>18</a:t>
            </a:r>
            <a:r>
              <a:rPr lang="en-GB" b="1" baseline="30000" dirty="0" smtClean="0"/>
              <a:t>th</a:t>
            </a:r>
            <a:r>
              <a:rPr lang="en-GB" b="1" dirty="0" smtClean="0"/>
              <a:t> November 2015</a:t>
            </a:r>
          </a:p>
          <a:p>
            <a:r>
              <a:rPr lang="en-GB" b="1" dirty="0" smtClean="0"/>
              <a:t>Nick Dixon, Stockport MBC Commissioner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5209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The Stockport Mental</a:t>
            </a:r>
            <a:br>
              <a:rPr lang="en-GB" sz="3200" b="1" dirty="0"/>
            </a:br>
            <a:r>
              <a:rPr lang="en-GB" sz="3200" b="1" dirty="0" smtClean="0"/>
              <a:t>Health Alliance</a:t>
            </a:r>
            <a:r>
              <a:rPr lang="en-GB" sz="3200" b="1" dirty="0"/>
              <a:t>: </a:t>
            </a:r>
            <a:r>
              <a:rPr lang="en-GB" sz="3200" b="1" dirty="0" smtClean="0"/>
              <a:t>April </a:t>
            </a:r>
            <a:r>
              <a:rPr lang="en-GB" sz="3200" b="1" dirty="0"/>
              <a:t>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67173"/>
            <a:ext cx="10932577" cy="48021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Sharing resources and skills</a:t>
            </a:r>
          </a:p>
          <a:p>
            <a:r>
              <a:rPr lang="en-GB" dirty="0"/>
              <a:t>Greater continuity and flexibility</a:t>
            </a:r>
          </a:p>
          <a:p>
            <a:r>
              <a:rPr lang="en-GB" dirty="0"/>
              <a:t>Every person has chosen goals</a:t>
            </a:r>
          </a:p>
          <a:p>
            <a:r>
              <a:rPr lang="en-GB" dirty="0"/>
              <a:t>Collaborative not competitive</a:t>
            </a:r>
          </a:p>
          <a:p>
            <a:r>
              <a:rPr lang="en-GB" dirty="0"/>
              <a:t>Incorporates social action</a:t>
            </a:r>
          </a:p>
          <a:p>
            <a:r>
              <a:rPr lang="en-GB" dirty="0"/>
              <a:t>Efficient, adding value, reducing duplication</a:t>
            </a:r>
          </a:p>
          <a:p>
            <a:r>
              <a:rPr lang="en-GB" dirty="0"/>
              <a:t>Outcome </a:t>
            </a:r>
            <a:r>
              <a:rPr lang="en-GB" dirty="0" smtClean="0"/>
              <a:t>driven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Could Alliance Contracting be part of the transformation and solution needed by the Health and Social Care system?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 descr="PICT0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88640"/>
            <a:ext cx="3059832" cy="3672408"/>
          </a:xfrm>
          <a:prstGeom prst="rect">
            <a:avLst/>
          </a:prstGeom>
          <a:noFill/>
          <a:ln w="50800" algn="in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437" y="239152"/>
            <a:ext cx="111556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Develop an Innovative Contract with the Voluntary sector focusing on </a:t>
            </a:r>
            <a:r>
              <a:rPr lang="en-GB" sz="4000" dirty="0" smtClean="0"/>
              <a:t>outcomes</a:t>
            </a:r>
          </a:p>
          <a:p>
            <a:endParaRPr lang="en-GB" sz="4000" b="1" dirty="0"/>
          </a:p>
          <a:p>
            <a:r>
              <a:rPr lang="en-GB" sz="4000" b="1" dirty="0" smtClean="0"/>
              <a:t>“</a:t>
            </a:r>
            <a:r>
              <a:rPr lang="en-GB" sz="4000" b="1" dirty="0"/>
              <a:t>This is an ambitious programme to `hard-wire’ social action into a transformed health and care system, and build co-production with people living with long term health conditions”- </a:t>
            </a:r>
            <a:r>
              <a:rPr lang="en-GB" sz="4000" b="1" dirty="0" err="1" smtClean="0"/>
              <a:t>Nesta</a:t>
            </a:r>
            <a:endParaRPr lang="en-GB" sz="4000" b="1" dirty="0" smtClean="0"/>
          </a:p>
          <a:p>
            <a:endParaRPr lang="en-GB" sz="4000" b="1" dirty="0"/>
          </a:p>
          <a:p>
            <a:endParaRPr lang="en-GB" sz="4000" b="1" dirty="0"/>
          </a:p>
        </p:txBody>
      </p:sp>
      <p:pic>
        <p:nvPicPr>
          <p:cNvPr id="4" name="Picture 3" descr="C:\Users\dfarag\AppData\Local\Microsoft\Windows\Temporary Internet Files\Content.Outlook\UQ3W1OHJ\CabinetOffice_logo_black_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83" y="5762496"/>
            <a:ext cx="2436291" cy="8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9029996" y="5649466"/>
            <a:ext cx="1710052" cy="969634"/>
            <a:chOff x="461963" y="995376"/>
            <a:chExt cx="4457696" cy="1138223"/>
          </a:xfrm>
        </p:grpSpPr>
        <p:pic>
          <p:nvPicPr>
            <p:cNvPr id="6" name="Picture 4" descr="NESTA_LOGO_RGB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128058"/>
              <a:ext cx="4343400" cy="100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338262" y="1071575"/>
              <a:ext cx="3581397" cy="76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1963" y="995376"/>
              <a:ext cx="995361" cy="133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9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Overarching Aims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8129"/>
            <a:ext cx="10515600" cy="5318834"/>
          </a:xfrm>
        </p:spPr>
        <p:txBody>
          <a:bodyPr>
            <a:normAutofit/>
          </a:bodyPr>
          <a:lstStyle/>
          <a:p>
            <a:r>
              <a:rPr lang="en-GB" dirty="0" smtClean="0"/>
              <a:t>Ensure </a:t>
            </a:r>
            <a:r>
              <a:rPr lang="en-GB" dirty="0"/>
              <a:t>more vulnerable people with complex need will be enabled and supported to live well and self manage. </a:t>
            </a:r>
          </a:p>
          <a:p>
            <a:r>
              <a:rPr lang="en-GB" dirty="0" smtClean="0"/>
              <a:t>Reduce </a:t>
            </a:r>
            <a:r>
              <a:rPr lang="en-GB" dirty="0"/>
              <a:t>demand </a:t>
            </a:r>
            <a:r>
              <a:rPr lang="en-GB" dirty="0" smtClean="0"/>
              <a:t>and activity for </a:t>
            </a:r>
            <a:r>
              <a:rPr lang="en-GB" dirty="0"/>
              <a:t>health and social care </a:t>
            </a:r>
            <a:endParaRPr lang="en-GB" dirty="0" smtClean="0"/>
          </a:p>
          <a:p>
            <a:r>
              <a:rPr lang="en-GB" dirty="0" smtClean="0"/>
              <a:t>Improve </a:t>
            </a:r>
            <a:r>
              <a:rPr lang="en-GB" dirty="0"/>
              <a:t>service user reported outcomes and </a:t>
            </a:r>
            <a:r>
              <a:rPr lang="en-GB" dirty="0" smtClean="0"/>
              <a:t>experience</a:t>
            </a:r>
          </a:p>
          <a:p>
            <a:r>
              <a:rPr lang="en-GB" dirty="0" smtClean="0"/>
              <a:t>Develop and strengthen community capacity by aligning People and Place </a:t>
            </a:r>
          </a:p>
          <a:p>
            <a:r>
              <a:rPr lang="en-GB" dirty="0" smtClean="0"/>
              <a:t>Grow social capital and social value, more people giving time</a:t>
            </a:r>
          </a:p>
          <a:p>
            <a:r>
              <a:rPr lang="en-GB" dirty="0" smtClean="0"/>
              <a:t>Improve Targeted Prevention Pathways, connect the community capacity to the identified need through social action </a:t>
            </a:r>
          </a:p>
          <a:p>
            <a:r>
              <a:rPr lang="en-GB" b="1" dirty="0" smtClean="0"/>
              <a:t>Develop </a:t>
            </a:r>
            <a:r>
              <a:rPr lang="en-GB" b="1" dirty="0"/>
              <a:t>an Innovative Contract with the Voluntary sector focusing on outcomes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0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Burning 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‘Are you Ready?’</a:t>
            </a:r>
          </a:p>
          <a:p>
            <a:r>
              <a:rPr lang="en-GB" dirty="0" smtClean="0"/>
              <a:t>Preparing the market</a:t>
            </a:r>
          </a:p>
          <a:p>
            <a:r>
              <a:rPr lang="en-GB" dirty="0" smtClean="0"/>
              <a:t>Identified £5m of funding to around 70 organisations</a:t>
            </a:r>
          </a:p>
          <a:p>
            <a:r>
              <a:rPr lang="en-GB" dirty="0" smtClean="0"/>
              <a:t>40% saving required</a:t>
            </a:r>
          </a:p>
          <a:p>
            <a:r>
              <a:rPr lang="en-GB" dirty="0" smtClean="0"/>
              <a:t>Decommissioned them all</a:t>
            </a:r>
          </a:p>
          <a:p>
            <a:r>
              <a:rPr lang="en-GB" dirty="0" smtClean="0"/>
              <a:t>Going out to market with £3m</a:t>
            </a:r>
          </a:p>
          <a:p>
            <a:r>
              <a:rPr lang="en-GB" dirty="0" smtClean="0"/>
              <a:t>What commissioning vehicle should we use?</a:t>
            </a:r>
            <a:endParaRPr lang="en-GB" dirty="0"/>
          </a:p>
          <a:p>
            <a:r>
              <a:rPr lang="en-GB" dirty="0" smtClean="0"/>
              <a:t>What are the priorities for commissioners?</a:t>
            </a:r>
          </a:p>
          <a:p>
            <a:r>
              <a:rPr lang="en-GB" dirty="0" smtClean="0"/>
              <a:t>What legally and contractually could we do?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www.lhalliances.org.uk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763994"/>
            <a:ext cx="8933402" cy="5047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5811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Commissioning Options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31504" y="78673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following options were identified for possible ways forward for the main set of preventative </a:t>
            </a:r>
            <a:r>
              <a:rPr lang="en-GB" sz="2000" dirty="0" smtClean="0"/>
              <a:t>services</a:t>
            </a:r>
            <a:endParaRPr lang="en-GB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49506" y="1517369"/>
            <a:ext cx="8915400" cy="468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730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3288" indent="-2746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3638" indent="-2603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/>
              <a:t>Move in house</a:t>
            </a:r>
            <a:r>
              <a:rPr lang="en-GB" sz="2000" dirty="0"/>
              <a:t> – create in house capacity to deliver the services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/>
              <a:t>Multiple single providers </a:t>
            </a:r>
            <a:r>
              <a:rPr lang="en-GB" sz="2000" dirty="0"/>
              <a:t>– as now, contract with individual providers for specific scopes of work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/>
              <a:t>Framework</a:t>
            </a:r>
            <a:r>
              <a:rPr lang="en-GB" sz="2000" dirty="0"/>
              <a:t> – select a range of providers and then ‘draw down’ fro specific services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/>
              <a:t>Single provider </a:t>
            </a:r>
            <a:r>
              <a:rPr lang="en-GB" sz="2000" dirty="0"/>
              <a:t>– identify a single provider who can cover all aspects of proposed service delivery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/>
              <a:t>Prime provider </a:t>
            </a:r>
            <a:r>
              <a:rPr lang="en-GB" sz="2000" dirty="0"/>
              <a:t>– select a lead or prime provider who would manage a range of other providers through subcontracting arrangements</a:t>
            </a:r>
            <a:endParaRPr lang="en-GB" sz="2000" b="1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/>
              <a:t>Consortium</a:t>
            </a:r>
            <a:r>
              <a:rPr lang="en-GB" sz="2000" dirty="0"/>
              <a:t> – invite providers to bid together as a consortium, leaving them to decide the nature of the arrangements between them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b="1" dirty="0"/>
              <a:t>Alliance</a:t>
            </a:r>
            <a:r>
              <a:rPr lang="en-GB" sz="2000" dirty="0"/>
              <a:t> – invite bids from alliance of providers to work in a risk sharing , jointly responsible alliance with the Council</a:t>
            </a:r>
          </a:p>
        </p:txBody>
      </p:sp>
    </p:spTree>
    <p:extLst>
      <p:ext uri="{BB962C8B-B14F-4D97-AF65-F5344CB8AC3E}">
        <p14:creationId xmlns:p14="http://schemas.microsoft.com/office/powerpoint/2010/main" val="13380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7 – Alliance</a:t>
            </a:r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1703513" y="1340768"/>
          <a:ext cx="8712969" cy="481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5400600"/>
                <a:gridCol w="936105"/>
              </a:tblGrid>
              <a:tr h="4608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Criteria</a:t>
                      </a:r>
                      <a:endParaRPr lang="en-GB" sz="1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Detail</a:t>
                      </a:r>
                      <a:endParaRPr lang="en-GB" sz="1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Score</a:t>
                      </a:r>
                      <a:endParaRPr lang="en-GB" sz="1800" dirty="0"/>
                    </a:p>
                  </a:txBody>
                  <a:tcPr marL="99060" marR="99060"/>
                </a:tc>
              </a:tr>
              <a:tr h="459051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GB" sz="1400" dirty="0" smtClean="0">
                          <a:effectLst/>
                        </a:rPr>
                        <a:t>Create sustainable models and reduce dependency?</a:t>
                      </a:r>
                      <a:endParaRPr lang="en-GB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This</a:t>
                      </a:r>
                      <a:r>
                        <a:rPr lang="en-GB" sz="1400" b="0" baseline="0" dirty="0" smtClean="0"/>
                        <a:t> criteria would be met through the focus on whole system outcomes which alliance members share responsibility for delivering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H</a:t>
                      </a:r>
                      <a:endParaRPr lang="en-GB" sz="1400" b="1" dirty="0"/>
                    </a:p>
                  </a:txBody>
                  <a:tcPr marL="99060" marR="99060"/>
                </a:tc>
              </a:tr>
              <a:tr h="45905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GB" sz="1400" kern="1200" dirty="0" smtClean="0">
                          <a:effectLst/>
                        </a:rPr>
                        <a:t>Drive</a:t>
                      </a:r>
                      <a:r>
                        <a:rPr lang="en-GB" sz="1400" kern="1200" baseline="0" dirty="0" smtClean="0">
                          <a:effectLst/>
                        </a:rPr>
                        <a:t> integration?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Shared risk as well as delivery will promote collaboration and finding solutions through</a:t>
                      </a:r>
                      <a:r>
                        <a:rPr lang="en-GB" sz="1400" b="0" baseline="0" dirty="0" smtClean="0"/>
                        <a:t> pooled expertise and approach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</a:tr>
              <a:tr h="45905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en-GB" sz="1400" kern="1200" dirty="0" smtClean="0">
                          <a:effectLst/>
                        </a:rPr>
                        <a:t>Deliver savings?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An</a:t>
                      </a:r>
                      <a:r>
                        <a:rPr lang="en-GB" sz="1400" b="0" baseline="0" dirty="0" smtClean="0"/>
                        <a:t> efficient financial accountable model would be required. Building partnerships while cutting budgets is hard. The competitiveness of some organisations needs development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</a:tr>
              <a:tr h="4608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en-GB" sz="1400" kern="1200" dirty="0" smtClean="0">
                          <a:effectLst/>
                        </a:rPr>
                        <a:t>Support</a:t>
                      </a:r>
                      <a:r>
                        <a:rPr lang="en-GB" sz="1400" kern="1200" baseline="0" dirty="0" smtClean="0">
                          <a:effectLst/>
                        </a:rPr>
                        <a:t> </a:t>
                      </a:r>
                      <a:r>
                        <a:rPr lang="en-GB" sz="1400" kern="1200" dirty="0" smtClean="0">
                          <a:effectLst/>
                        </a:rPr>
                        <a:t>vulnerable groups and carers?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This option</a:t>
                      </a:r>
                      <a:r>
                        <a:rPr lang="en-GB" sz="1400" b="0" baseline="0" dirty="0" smtClean="0"/>
                        <a:t>  would be met as the whole system outcome set could include ones related to specific groups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</a:tr>
              <a:tr h="45905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en-GB" sz="1400" kern="1200" dirty="0" smtClean="0">
                          <a:effectLst/>
                        </a:rPr>
                        <a:t>Meet statutory requirements?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This option would meet statutory requirements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</a:tr>
              <a:tr h="459051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6"/>
                      </a:pPr>
                      <a:r>
                        <a:rPr lang="en-GB" sz="1400" kern="1200" dirty="0" smtClean="0">
                          <a:effectLst/>
                        </a:rPr>
                        <a:t>Level of </a:t>
                      </a:r>
                      <a:r>
                        <a:rPr lang="en-GB" sz="1400" kern="1200" baseline="0" dirty="0" smtClean="0">
                          <a:effectLst/>
                        </a:rPr>
                        <a:t>d</a:t>
                      </a:r>
                      <a:r>
                        <a:rPr lang="en-GB" sz="1400" kern="1200" dirty="0" smtClean="0">
                          <a:effectLst/>
                        </a:rPr>
                        <a:t>isruption?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There would be considerable disruption</a:t>
                      </a:r>
                      <a:r>
                        <a:rPr lang="en-GB" sz="1400" b="0" baseline="0" dirty="0" smtClean="0"/>
                        <a:t> in the short term but long term gain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M*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</a:tr>
              <a:tr h="459051">
                <a:tc>
                  <a:txBody>
                    <a:bodyPr/>
                    <a:lstStyle/>
                    <a:p>
                      <a:pPr marL="273050" indent="-27305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7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Value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diversity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The sharing of perspectives from the range</a:t>
                      </a:r>
                      <a:r>
                        <a:rPr lang="en-GB" sz="1400" b="0" baseline="0" dirty="0" smtClean="0"/>
                        <a:t> of providers in the alliance would bring value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</a:tr>
              <a:tr h="459051">
                <a:tc>
                  <a:txBody>
                    <a:bodyPr/>
                    <a:lstStyle/>
                    <a:p>
                      <a:pPr marL="273050" indent="-27305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Market conditions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This option would require organisations</a:t>
                      </a:r>
                      <a:r>
                        <a:rPr lang="en-GB" sz="1400" b="0" baseline="0" dirty="0" smtClean="0"/>
                        <a:t> to bid as alliances. This may require specific support </a:t>
                      </a:r>
                      <a:endParaRPr lang="en-GB" sz="1400" b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M*</a:t>
                      </a:r>
                      <a:endParaRPr lang="en-GB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25640" y="6165305"/>
            <a:ext cx="949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with risks</a:t>
            </a:r>
          </a:p>
        </p:txBody>
      </p:sp>
    </p:spTree>
    <p:extLst>
      <p:ext uri="{BB962C8B-B14F-4D97-AF65-F5344CB8AC3E}">
        <p14:creationId xmlns:p14="http://schemas.microsoft.com/office/powerpoint/2010/main" val="41122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Stockport Targeted Prevention Alliance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dirty="0" smtClean="0"/>
              <a:t>An Alliance Contract- </a:t>
            </a:r>
            <a:r>
              <a:rPr lang="en-US" dirty="0" smtClean="0"/>
              <a:t>more </a:t>
            </a:r>
            <a:r>
              <a:rPr lang="en-US" dirty="0"/>
              <a:t>than a </a:t>
            </a:r>
            <a:r>
              <a:rPr lang="en-US" dirty="0" smtClean="0"/>
              <a:t>traditional contract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GB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GB" b="1" kern="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66377A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</a:rPr>
              <a:t>It’s </a:t>
            </a:r>
            <a:r>
              <a:rPr lang="en-GB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</a:rPr>
              <a:t>a way of working</a:t>
            </a:r>
            <a:r>
              <a:rPr lang="en-GB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GB" b="1" kern="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66377A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2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</a:rPr>
              <a:t>Focus on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</a:rPr>
              <a:t>Relationships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</a:rPr>
              <a:t>Alignment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</a:rPr>
              <a:t>Trust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place from July 2015, value £4.5m over 3 years</a:t>
            </a:r>
          </a:p>
          <a:p>
            <a:r>
              <a:rPr lang="en-GB" dirty="0" smtClean="0"/>
              <a:t>Part of the new Community and Voluntary Sector Offer with the </a:t>
            </a:r>
            <a:r>
              <a:rPr lang="en-GB" b="1" dirty="0" smtClean="0"/>
              <a:t>Wellbeing Independence Network</a:t>
            </a:r>
            <a:r>
              <a:rPr lang="en-GB" dirty="0" smtClean="0"/>
              <a:t>, </a:t>
            </a:r>
            <a:r>
              <a:rPr lang="en-GB" b="1" dirty="0" smtClean="0"/>
              <a:t>Advocacy</a:t>
            </a:r>
            <a:r>
              <a:rPr lang="en-GB" dirty="0" smtClean="0"/>
              <a:t> and </a:t>
            </a:r>
            <a:r>
              <a:rPr lang="en-GB" b="1" dirty="0" smtClean="0"/>
              <a:t>Alliance for Positive Relationships</a:t>
            </a:r>
          </a:p>
          <a:p>
            <a:r>
              <a:rPr lang="en-GB" dirty="0" smtClean="0"/>
              <a:t>Leaflets</a:t>
            </a:r>
          </a:p>
        </p:txBody>
      </p:sp>
    </p:spTree>
    <p:extLst>
      <p:ext uri="{BB962C8B-B14F-4D97-AF65-F5344CB8AC3E}">
        <p14:creationId xmlns:p14="http://schemas.microsoft.com/office/powerpoint/2010/main" val="17443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5392" y="1341438"/>
            <a:ext cx="4038600" cy="2424112"/>
          </a:xfrm>
          <a:ln w="635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AU" sz="1800" b="1" dirty="0"/>
              <a:t>Alliancing success is based on:</a:t>
            </a:r>
            <a:endParaRPr lang="en-US" sz="1800" b="1" dirty="0"/>
          </a:p>
          <a:p>
            <a:pPr>
              <a:spcBef>
                <a:spcPts val="1200"/>
              </a:spcBef>
            </a:pPr>
            <a:r>
              <a:rPr lang="en-GB" sz="1800" dirty="0"/>
              <a:t>Leadership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Alignment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Shared risks and incentives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Commitment to collaboration</a:t>
            </a:r>
          </a:p>
          <a:p>
            <a:endParaRPr lang="en-GB" sz="18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081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495473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38B9E-1BF9-46C9-9973-41C245C09314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591944" y="3128188"/>
            <a:ext cx="4896544" cy="2893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6C138F"/>
                </a:solidFill>
              </a:defRPr>
            </a:lvl1pPr>
          </a:lstStyle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Rigorously apply best‐for‐service, unanimous decision‐making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Commitment to “no disputes”, </a:t>
            </a:r>
            <a:r>
              <a:rPr lang="pt-BR" b="0" dirty="0">
                <a:solidFill>
                  <a:schemeClr val="tx1"/>
                </a:solidFill>
              </a:rPr>
              <a:t>‘no fault – no blame’ culture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Return time and again to the principles agreed at the outset and written into the contract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Transparency through open book documentation and reporting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Joint management structure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793086" y="566743"/>
            <a:ext cx="72033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66377A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/>
              <a:t>Key </a:t>
            </a:r>
            <a:r>
              <a:rPr lang="en-US" sz="3200" dirty="0" smtClean="0"/>
              <a:t>features of an Alliance Contract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54999" y="1222375"/>
            <a:ext cx="8285956" cy="0"/>
          </a:xfrm>
          <a:prstGeom prst="line">
            <a:avLst/>
          </a:prstGeom>
          <a:ln>
            <a:solidFill>
              <a:srgbClr val="6637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0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Targeted Prevention Alliance</a:t>
            </a:r>
            <a:endParaRPr lang="en-GB" dirty="0"/>
          </a:p>
        </p:txBody>
      </p:sp>
      <p:pic>
        <p:nvPicPr>
          <p:cNvPr id="1026" name="Picture 2" descr="O:\Threshold Management Team\Stockport Alliance Commission - targeted support vulnerable adults\Launch\partner-age-u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925396"/>
            <a:ext cx="2121467" cy="8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Threshold Management Team\Stockport Alliance Commission - targeted support vulnerable adults\Launch\partner-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925395"/>
            <a:ext cx="1296144" cy="7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Threshold Management Team\Stockport Alliance Commission - targeted support vulnerable adults\Launch\partner-nac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634" y="2886260"/>
            <a:ext cx="970726" cy="97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:\Threshold Management Team\Stockport Alliance Commission - targeted support vulnerable adults\Launch\partner-rel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181903"/>
            <a:ext cx="1656184" cy="7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:\Threshold Management Team\Stockport Alliance Commission - targeted support vulnerable adults\Launch\partner-stockport-hom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41" y="4101729"/>
            <a:ext cx="2073886" cy="7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O:\Threshold Management Team\Stockport Alliance Commission - targeted support vulnerable adults\Launch\partner-threshol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31" y="4296267"/>
            <a:ext cx="2088438" cy="52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O:\Threshold Management Team\Stockport Alliance Commission - targeted support vulnerable adults\Launch\partner-counci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90" y="5661249"/>
            <a:ext cx="2597494" cy="5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948264" cy="1470025"/>
          </a:xfrm>
        </p:spPr>
        <p:txBody>
          <a:bodyPr/>
          <a:lstStyle/>
          <a:p>
            <a:r>
              <a:rPr lang="en-GB" dirty="0" smtClean="0"/>
              <a:t>Values Charter</a:t>
            </a:r>
            <a:endParaRPr lang="en-GB" dirty="0"/>
          </a:p>
        </p:txBody>
      </p:sp>
      <p:pic>
        <p:nvPicPr>
          <p:cNvPr id="4" name="Picture 3" descr="C:\Users\kmiah\Desktop\Threshold\SLT\SG\stockport tpa logo draf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53138"/>
            <a:ext cx="1899920" cy="130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4" y="1655266"/>
            <a:ext cx="7063642" cy="4854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5359" y="2910988"/>
            <a:ext cx="4173415" cy="23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B13F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Genuine</a:t>
            </a:r>
            <a:endParaRPr lang="en-GB" sz="4800" dirty="0">
              <a:solidFill>
                <a:srgbClr val="B13F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B13F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B13F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endParaRPr lang="en-GB" sz="4800" dirty="0">
              <a:solidFill>
                <a:srgbClr val="B13F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May you live in interesting times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Most challenging </a:t>
            </a:r>
            <a:r>
              <a:rPr lang="en-GB" dirty="0" smtClean="0"/>
              <a:t>financial</a:t>
            </a:r>
          </a:p>
          <a:p>
            <a:pPr marL="0" indent="0">
              <a:buNone/>
            </a:pPr>
            <a:r>
              <a:rPr lang="en-GB" dirty="0" smtClean="0"/>
              <a:t>    environment </a:t>
            </a:r>
            <a:r>
              <a:rPr lang="en-GB" dirty="0"/>
              <a:t>in years </a:t>
            </a:r>
          </a:p>
          <a:p>
            <a:r>
              <a:rPr lang="en-GB" dirty="0" smtClean="0"/>
              <a:t>Role </a:t>
            </a:r>
            <a:r>
              <a:rPr lang="en-GB" dirty="0"/>
              <a:t>of the sector is going to have to change </a:t>
            </a:r>
          </a:p>
          <a:p>
            <a:r>
              <a:rPr lang="en-GB" dirty="0" smtClean="0"/>
              <a:t>Services </a:t>
            </a:r>
            <a:r>
              <a:rPr lang="en-GB" dirty="0"/>
              <a:t>currently based on historical rather than strategic need </a:t>
            </a:r>
          </a:p>
          <a:p>
            <a:r>
              <a:rPr lang="en-GB" dirty="0" smtClean="0"/>
              <a:t>We </a:t>
            </a:r>
            <a:r>
              <a:rPr lang="en-GB" dirty="0"/>
              <a:t>need a new kind of relationship </a:t>
            </a:r>
            <a:endParaRPr lang="en-GB" dirty="0" smtClean="0"/>
          </a:p>
          <a:p>
            <a:r>
              <a:rPr lang="en-GB" dirty="0" smtClean="0"/>
              <a:t>Transformation, radical redesign</a:t>
            </a:r>
          </a:p>
          <a:p>
            <a:r>
              <a:rPr lang="en-GB" dirty="0" smtClean="0"/>
              <a:t>Tested out ‘People Powered Health’ in mental health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2064327"/>
            <a:ext cx="2543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Alliance- driven by Outcomes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 smtClean="0"/>
              <a:t>5 Key Result Areas:</a:t>
            </a:r>
          </a:p>
          <a:p>
            <a:pPr marL="0" indent="0">
              <a:buNone/>
            </a:pPr>
            <a:endParaRPr lang="en-GB" sz="4000" dirty="0" smtClean="0"/>
          </a:p>
          <a:p>
            <a:r>
              <a:rPr lang="en-GB" sz="3200" dirty="0" smtClean="0"/>
              <a:t>Individual Outcomes</a:t>
            </a:r>
          </a:p>
          <a:p>
            <a:r>
              <a:rPr lang="en-GB" sz="3200" dirty="0" smtClean="0"/>
              <a:t>Style of Delivery- motivational, inspiring</a:t>
            </a:r>
          </a:p>
          <a:p>
            <a:r>
              <a:rPr lang="en-GB" sz="3200" dirty="0" smtClean="0"/>
              <a:t>Demand Reduction</a:t>
            </a:r>
          </a:p>
          <a:p>
            <a:r>
              <a:rPr lang="en-GB" sz="3200" dirty="0" smtClean="0"/>
              <a:t>Cost- including drawing in funding</a:t>
            </a:r>
          </a:p>
          <a:p>
            <a:r>
              <a:rPr lang="en-GB" sz="3200" dirty="0" smtClean="0"/>
              <a:t>Social Capital- people helping people</a:t>
            </a:r>
          </a:p>
          <a:p>
            <a:endParaRPr lang="en-GB" dirty="0"/>
          </a:p>
        </p:txBody>
      </p:sp>
      <p:pic>
        <p:nvPicPr>
          <p:cNvPr id="4" name="Picture 3" descr="C:\Users\kmiah\Desktop\Threshold\SLT\SG\stockport tpa logo draf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3" y="253138"/>
            <a:ext cx="2461899" cy="188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870" y="1331832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New ways of thinking and </a:t>
            </a: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doing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Whole system change required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Commissioning for outcomes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New </a:t>
            </a:r>
            <a:r>
              <a:rPr lang="en-GB" sz="3200" dirty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‘social contract’ with citizens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More </a:t>
            </a:r>
            <a:r>
              <a:rPr lang="en-GB" sz="3200" dirty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integration – whole systems – new partnerships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“</a:t>
            </a:r>
            <a:r>
              <a:rPr lang="en-GB" sz="3200" dirty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We’re in this together</a:t>
            </a: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abic Typesetting" pitchFamily="66" charset="-78"/>
              </a:rPr>
              <a:t>We are together more than the sum of our parts</a:t>
            </a:r>
            <a:endParaRPr lang="en-GB" sz="3200" dirty="0">
              <a:solidFill>
                <a:prstClr val="black">
                  <a:lumMod val="75000"/>
                  <a:lumOff val="25000"/>
                </a:prstClr>
              </a:solidFill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>
              <a:solidFill>
                <a:prstClr val="black">
                  <a:lumMod val="75000"/>
                  <a:lumOff val="25000"/>
                </a:prstClr>
              </a:solidFill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>
              <a:solidFill>
                <a:prstClr val="black">
                  <a:lumMod val="75000"/>
                  <a:lumOff val="25000"/>
                </a:prstClr>
              </a:solidFill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>
              <a:solidFill>
                <a:prstClr val="black">
                  <a:lumMod val="75000"/>
                  <a:lumOff val="25000"/>
                </a:prstClr>
              </a:solidFill>
              <a:cs typeface="Arabic Typesetting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2191" y="0"/>
            <a:ext cx="8791639" cy="1477328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000" kern="0" dirty="0" smtClean="0">
                <a:solidFill>
                  <a:srgbClr val="0070C0"/>
                </a:solidFill>
              </a:rPr>
              <a:t>SUMMARY</a:t>
            </a:r>
          </a:p>
          <a:p>
            <a:pPr algn="ctr">
              <a:defRPr/>
            </a:pPr>
            <a:r>
              <a:rPr lang="en-GB" sz="3000" kern="0" dirty="0" smtClean="0">
                <a:solidFill>
                  <a:srgbClr val="0070C0"/>
                </a:solidFill>
              </a:rPr>
              <a:t>Meeting </a:t>
            </a:r>
            <a:r>
              <a:rPr lang="en-GB" sz="3000" kern="0" dirty="0">
                <a:solidFill>
                  <a:srgbClr val="0070C0"/>
                </a:solidFill>
              </a:rPr>
              <a:t>the challenges of the future</a:t>
            </a:r>
          </a:p>
          <a:p>
            <a:pPr algn="ctr">
              <a:defRPr/>
            </a:pPr>
            <a:endParaRPr lang="en-US" sz="3000" kern="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1754" y="5404828"/>
            <a:ext cx="6458673" cy="1323439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GB" sz="1000" kern="0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GB" sz="3000" kern="0" dirty="0">
                <a:solidFill>
                  <a:srgbClr val="0070C0"/>
                </a:solidFill>
              </a:rPr>
              <a:t>Culture change, leadership and collaboration</a:t>
            </a:r>
          </a:p>
          <a:p>
            <a:pPr algn="ctr">
              <a:defRPr/>
            </a:pPr>
            <a:endParaRPr lang="en-US" sz="10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89397" y="1584101"/>
            <a:ext cx="8654603" cy="4778061"/>
          </a:xfrm>
          <a:extLst/>
        </p:spPr>
        <p:txBody>
          <a:bodyPr spcCol="180000"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GB" b="1" dirty="0" smtClean="0"/>
              <a:t>A set of principles…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GB" b="1" dirty="0" smtClean="0"/>
              <a:t>A health and social care system that mobilises people </a:t>
            </a:r>
            <a:r>
              <a:rPr lang="en-GB" dirty="0" smtClean="0"/>
              <a:t>and recognises their assets, strengths and abilities, not just their needs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GB" b="1" dirty="0" smtClean="0"/>
              <a:t>An ability to live well with long-term conditions powered by a partnership</a:t>
            </a:r>
            <a:r>
              <a:rPr lang="en-GB" dirty="0" smtClean="0"/>
              <a:t> between individuals, carers and frontline professionals</a:t>
            </a: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GB" b="1" dirty="0" smtClean="0"/>
              <a:t>A system that organises care around the individual</a:t>
            </a:r>
            <a:r>
              <a:rPr lang="en-GB" dirty="0" smtClean="0"/>
              <a:t> in ways that blur the boundaries between health, public health, social care, and community and voluntary organisations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endParaRPr lang="en-GB" dirty="0" smtClean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GB" b="1" dirty="0" smtClean="0"/>
              <a:t>                                                     …underpinned by practical, outcome- focussed, interventions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/>
              <a:t>New forms of consultation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/>
              <a:t>Support for self-management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/>
              <a:t>Social prescribing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/>
              <a:t>Peer support and time banking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/>
              <a:t>Coaching, mentoring and buddying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/>
              <a:t>Health trainers and navigators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/>
              <a:t>Co-designed pathways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/>
              <a:t>Self-directed support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/>
              <a:t>Personal health budgets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/>
              <a:t>Integrated care through collaboratives, partnerships and alliances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GB" dirty="0" smtClean="0"/>
              <a:t>Social action and community capacity</a:t>
            </a:r>
            <a:endParaRPr lang="en-GB" dirty="0"/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35DED0E-60EC-4B10-BA80-1286F6274C6B}" type="slidenum">
              <a:rPr lang="en-GB" altLang="en-US" sz="1200">
                <a:solidFill>
                  <a:srgbClr val="66339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GB" altLang="en-US" sz="1200" dirty="0">
              <a:solidFill>
                <a:srgbClr val="663399"/>
              </a:solidFill>
            </a:endParaRPr>
          </a:p>
        </p:txBody>
      </p:sp>
      <p:sp>
        <p:nvSpPr>
          <p:cNvPr id="9220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3600" b="1" dirty="0"/>
              <a:t>What is People Powered Health?</a:t>
            </a:r>
            <a:br>
              <a:rPr lang="en-GB" altLang="en-US" sz="3600" b="1" dirty="0"/>
            </a:br>
            <a:r>
              <a:rPr lang="en-GB" altLang="en-US" sz="3600" b="1" dirty="0">
                <a:hlinkClick r:id="rId2"/>
              </a:rPr>
              <a:t>http://</a:t>
            </a:r>
            <a:r>
              <a:rPr lang="en-GB" altLang="en-US" sz="3600" b="1" dirty="0" smtClean="0">
                <a:hlinkClick r:id="rId2"/>
              </a:rPr>
              <a:t>www.nesta.org.uk/blog/nesta-launches-health-lab</a:t>
            </a:r>
            <a:r>
              <a:rPr lang="en-GB" altLang="en-US" sz="3600" b="1" dirty="0" smtClean="0"/>
              <a:t/>
            </a:r>
            <a:br>
              <a:rPr lang="en-GB" altLang="en-US" sz="3600" b="1" dirty="0" smtClean="0"/>
            </a:br>
            <a:r>
              <a:rPr lang="en-GB" altLang="en-US" sz="3600" b="1" dirty="0"/>
              <a:t/>
            </a:r>
            <a:br>
              <a:rPr lang="en-GB" altLang="en-US" sz="3600" b="1" dirty="0"/>
            </a:br>
            <a:endParaRPr lang="en-GB" altLang="en-US" sz="3600" b="1" dirty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228" y="1690688"/>
            <a:ext cx="2619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28" y="5016340"/>
            <a:ext cx="2761069" cy="779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9001346" y="3895673"/>
            <a:ext cx="29856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The new </a:t>
            </a:r>
            <a:r>
              <a:rPr lang="en-GB" sz="2400" b="1" dirty="0" err="1"/>
              <a:t>Nesta</a:t>
            </a:r>
            <a:r>
              <a:rPr lang="en-GB" sz="2400" b="1" dirty="0"/>
              <a:t> Health Lab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6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4" y="40376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 Stockport Mental Health People Powered Health Project: Cashable Savings and Benefits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0924"/>
            <a:ext cx="10515600" cy="4365937"/>
          </a:xfrm>
        </p:spPr>
        <p:txBody>
          <a:bodyPr>
            <a:normAutofit/>
          </a:bodyPr>
          <a:lstStyle/>
          <a:p>
            <a:r>
              <a:rPr lang="en-GB" dirty="0" smtClean="0"/>
              <a:t>Fewer people in expensive services for shorter periods- </a:t>
            </a:r>
            <a:r>
              <a:rPr lang="en-GB" b="1" dirty="0" smtClean="0"/>
              <a:t>demonstrated</a:t>
            </a:r>
            <a:r>
              <a:rPr lang="en-GB" dirty="0" smtClean="0"/>
              <a:t> </a:t>
            </a:r>
          </a:p>
          <a:p>
            <a:r>
              <a:rPr lang="en-GB" dirty="0" smtClean="0"/>
              <a:t>Improved productivity for clinicians in primary and  secondary care- </a:t>
            </a:r>
            <a:r>
              <a:rPr lang="en-GB" b="1" dirty="0" smtClean="0"/>
              <a:t>demonstrated</a:t>
            </a:r>
          </a:p>
          <a:p>
            <a:r>
              <a:rPr lang="en-GB" dirty="0" smtClean="0"/>
              <a:t>Sustained outcomes and social returns- </a:t>
            </a:r>
            <a:r>
              <a:rPr lang="en-GB" b="1" dirty="0" smtClean="0"/>
              <a:t>demonstrated</a:t>
            </a:r>
          </a:p>
          <a:p>
            <a:r>
              <a:rPr lang="en-GB" dirty="0"/>
              <a:t>Reduced use of personal budgets- </a:t>
            </a:r>
            <a:r>
              <a:rPr lang="en-GB" b="1" dirty="0"/>
              <a:t>demonstrated</a:t>
            </a:r>
          </a:p>
          <a:p>
            <a:r>
              <a:rPr lang="en-GB" dirty="0" smtClean="0"/>
              <a:t>Capacity built in communities- </a:t>
            </a:r>
            <a:r>
              <a:rPr lang="en-GB" b="1" dirty="0" smtClean="0"/>
              <a:t>demonstrated</a:t>
            </a:r>
          </a:p>
          <a:p>
            <a:endParaRPr lang="en-GB" dirty="0"/>
          </a:p>
        </p:txBody>
      </p:sp>
      <p:pic>
        <p:nvPicPr>
          <p:cNvPr id="1026" name="Picture 2" descr="Metaphor of businesswoman holding a large pound symbol over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28" y="4264253"/>
            <a:ext cx="1585666" cy="199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20" y="260649"/>
            <a:ext cx="80768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Arial"/>
              </a:rPr>
              <a:t>Distinctive principles of 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</a:rPr>
              <a:t>co-production and People Powered Health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Arial"/>
              </a:rPr>
              <a:t>Co-production </a:t>
            </a:r>
            <a:r>
              <a:rPr lang="en-GB" sz="2800" dirty="0">
                <a:solidFill>
                  <a:srgbClr val="000000"/>
                </a:solidFill>
                <a:latin typeface="Arial"/>
              </a:rPr>
              <a:t>conceives of service users and staff as </a:t>
            </a:r>
            <a:r>
              <a:rPr lang="en-GB" sz="2800" i="1" dirty="0">
                <a:solidFill>
                  <a:srgbClr val="000000"/>
                </a:solidFill>
                <a:latin typeface="Arial"/>
              </a:rPr>
              <a:t>active contributors </a:t>
            </a:r>
            <a:r>
              <a:rPr lang="en-GB" sz="2800" dirty="0">
                <a:solidFill>
                  <a:srgbClr val="000000"/>
                </a:solidFill>
                <a:latin typeface="Arial"/>
              </a:rPr>
              <a:t>rather than passive consumers/workers (assets-based approach). </a:t>
            </a:r>
          </a:p>
          <a:p>
            <a:endParaRPr lang="en-GB" sz="2800" dirty="0">
              <a:solidFill>
                <a:srgbClr val="000000"/>
              </a:solidFill>
              <a:latin typeface="Arial"/>
            </a:endParaRPr>
          </a:p>
          <a:p>
            <a:r>
              <a:rPr lang="en-GB" sz="2800" dirty="0">
                <a:solidFill>
                  <a:srgbClr val="000000"/>
                </a:solidFill>
                <a:latin typeface="Arial"/>
              </a:rPr>
              <a:t>Co-production promotes </a:t>
            </a:r>
            <a:r>
              <a:rPr lang="en-GB" sz="2800" i="1" dirty="0">
                <a:solidFill>
                  <a:srgbClr val="000000"/>
                </a:solidFill>
                <a:latin typeface="Arial"/>
              </a:rPr>
              <a:t>collaborative rather than paternalistic relationships </a:t>
            </a:r>
            <a:r>
              <a:rPr lang="en-GB" sz="2800" dirty="0">
                <a:solidFill>
                  <a:srgbClr val="000000"/>
                </a:solidFill>
                <a:latin typeface="Arial"/>
              </a:rPr>
              <a:t>between staff and service users. </a:t>
            </a:r>
          </a:p>
          <a:p>
            <a:endParaRPr lang="en-GB" sz="2800" dirty="0">
              <a:solidFill>
                <a:srgbClr val="000000"/>
              </a:solidFill>
              <a:latin typeface="Arial"/>
            </a:endParaRPr>
          </a:p>
          <a:p>
            <a:r>
              <a:rPr lang="en-GB" sz="2800" dirty="0">
                <a:solidFill>
                  <a:srgbClr val="000000"/>
                </a:solidFill>
                <a:latin typeface="Arial"/>
              </a:rPr>
              <a:t>Co-production puts the focus on </a:t>
            </a:r>
            <a:r>
              <a:rPr lang="en-GB" sz="2800" i="1" dirty="0">
                <a:solidFill>
                  <a:srgbClr val="000000"/>
                </a:solidFill>
                <a:latin typeface="Arial"/>
              </a:rPr>
              <a:t>delivery of outcomes </a:t>
            </a:r>
            <a:r>
              <a:rPr lang="en-GB" sz="2800" dirty="0">
                <a:solidFill>
                  <a:srgbClr val="000000"/>
                </a:solidFill>
                <a:latin typeface="Arial"/>
              </a:rPr>
              <a:t>rather than just services. </a:t>
            </a:r>
            <a:endParaRPr lang="en-GB" sz="2800" dirty="0" smtClean="0">
              <a:solidFill>
                <a:srgbClr val="000000"/>
              </a:solidFill>
              <a:latin typeface="Arial"/>
            </a:endParaRPr>
          </a:p>
          <a:p>
            <a:endParaRPr lang="en-GB" sz="2800" dirty="0">
              <a:solidFill>
                <a:srgbClr val="000000"/>
              </a:solidFill>
              <a:latin typeface="Arial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latin typeface="Arial"/>
              </a:rPr>
              <a:t>If we commission coproduction, shouldn’t we also coproduce commissioning?</a:t>
            </a:r>
            <a:endParaRPr lang="en-GB" sz="2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2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574514"/>
            <a:ext cx="3600400" cy="396384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F538B9E-1BF9-46C9-9973-41C245C09314}" type="slidenum">
              <a:rPr lang="en-GB" smtClean="0"/>
              <a:pPr algn="ctr"/>
              <a:t>6</a:t>
            </a:fld>
            <a:endParaRPr lang="en-GB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5624516" y="1600202"/>
            <a:ext cx="49291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indent="-3429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Started in early 1990s in UK North Sea Oil projects</a:t>
            </a:r>
          </a:p>
          <a:p>
            <a:pPr marL="342900" indent="-3429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Strategic alliances, partnerships and other attempts to drive collaboration had not changed behaviours</a:t>
            </a:r>
          </a:p>
          <a:p>
            <a:pPr marL="342900" indent="-3429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Move to genuine risk share through alliance contracts led to outstanding results</a:t>
            </a:r>
          </a:p>
          <a:p>
            <a:pPr marL="342900" indent="-3429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Since then 400+ alliances in Australasia</a:t>
            </a:r>
          </a:p>
          <a:p>
            <a:pPr marL="342900" indent="-3429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Health service alliance contracts in New Zealand</a:t>
            </a:r>
          </a:p>
          <a:p>
            <a:pPr marL="342900" indent="-3429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In UK, used in construction, infrastructure, defence and energy</a:t>
            </a:r>
          </a:p>
          <a:p>
            <a:pPr marL="342900" indent="-3429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First  UK alliance contract in health and social care – April 2013 </a:t>
            </a:r>
          </a:p>
          <a:p>
            <a:pPr marL="342900" indent="-3429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rgbClr val="600221"/>
              </a:buClr>
              <a:buSzPct val="120000"/>
              <a:defRPr/>
            </a:pPr>
            <a:r>
              <a:rPr lang="en-AU" sz="1600" dirty="0"/>
              <a:t>First UK alliance contract in health through open market procurement – April 2014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43079" y="566742"/>
            <a:ext cx="5944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66377A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Alliance Contracting : History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00230" y="1222375"/>
            <a:ext cx="7648575" cy="0"/>
          </a:xfrm>
          <a:prstGeom prst="line">
            <a:avLst/>
          </a:prstGeom>
          <a:ln>
            <a:solidFill>
              <a:srgbClr val="6637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081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495473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38B9E-1BF9-46C9-9973-41C245C09314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43080" y="566742"/>
            <a:ext cx="4213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66377A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/>
              <a:t>More than a contract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00230" y="1222375"/>
            <a:ext cx="7648575" cy="0"/>
          </a:xfrm>
          <a:prstGeom prst="line">
            <a:avLst/>
          </a:prstGeom>
          <a:ln>
            <a:solidFill>
              <a:srgbClr val="6637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59696" y="1884888"/>
            <a:ext cx="53911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GB" sz="36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</a:rPr>
              <a:t>It’s a way of working</a:t>
            </a:r>
            <a:r>
              <a:rPr lang="en-GB" sz="36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endParaRPr lang="en-GB" sz="3600" b="1" kern="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66377A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GB" sz="28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</a:rPr>
              <a:t>Focus on </a:t>
            </a:r>
          </a:p>
          <a:p>
            <a:pPr algn="ctr">
              <a:defRPr/>
            </a:pPr>
            <a:r>
              <a:rPr lang="en-GB" sz="36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</a:rPr>
              <a:t>Relationships</a:t>
            </a:r>
          </a:p>
          <a:p>
            <a:pPr algn="ctr">
              <a:defRPr/>
            </a:pPr>
            <a:r>
              <a:rPr lang="en-GB" sz="36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</a:rPr>
              <a:t>Alignment</a:t>
            </a:r>
          </a:p>
          <a:p>
            <a:pPr algn="ctr">
              <a:defRPr/>
            </a:pPr>
            <a:r>
              <a:rPr lang="en-GB" sz="36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377A"/>
                </a:solidFill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38793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1196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08912" cy="1008112"/>
          </a:xfrm>
        </p:spPr>
        <p:txBody>
          <a:bodyPr vert="horz" lIns="91440" tIns="45720" rIns="91440" bIns="7200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3600" dirty="0">
                <a:solidFill>
                  <a:srgbClr val="3D1A7B"/>
                </a:solidFill>
              </a:rPr>
              <a:t>Working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1168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 between us creates value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one of us has all the answers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Pooling our energy, ideas and resources will make us more than the sum of our parts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196752"/>
            <a:ext cx="9144000" cy="0"/>
          </a:xfrm>
          <a:prstGeom prst="line">
            <a:avLst/>
          </a:prstGeom>
          <a:ln>
            <a:solidFill>
              <a:srgbClr val="3D1A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423592" y="4149080"/>
            <a:ext cx="1944000" cy="900000"/>
          </a:xfrm>
          <a:prstGeom prst="roundRect">
            <a:avLst>
              <a:gd name="adj" fmla="val 10000"/>
            </a:avLst>
          </a:prstGeom>
          <a:noFill/>
          <a:ln>
            <a:solidFill>
              <a:srgbClr val="5F5BA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GB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Common vision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44088" y="4164201"/>
            <a:ext cx="1944000" cy="900000"/>
          </a:xfrm>
          <a:prstGeom prst="roundRect">
            <a:avLst>
              <a:gd name="adj" fmla="val 10000"/>
            </a:avLst>
          </a:prstGeom>
          <a:noFill/>
          <a:ln>
            <a:solidFill>
              <a:srgbClr val="5F5BA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GB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Single set of outcomes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64368" y="4164200"/>
            <a:ext cx="1944000" cy="900000"/>
          </a:xfrm>
          <a:prstGeom prst="roundRect">
            <a:avLst>
              <a:gd name="adj" fmla="val 10000"/>
            </a:avLst>
          </a:prstGeom>
          <a:noFill/>
          <a:ln>
            <a:solidFill>
              <a:srgbClr val="5F5BA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GB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Alliance of providers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4182" y="5229201"/>
            <a:ext cx="181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We all share the same vision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5824" y="5229201"/>
            <a:ext cx="219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We all judge success in the same 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4112" y="522920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We work together to achieve the best outcomes we can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0217" y="6372037"/>
            <a:ext cx="24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600" dirty="0">
                <a:solidFill>
                  <a:srgbClr val="6C138F"/>
                </a:solidFill>
                <a:latin typeface="Gisha" pitchFamily="34" charset="-79"/>
                <a:cs typeface="Gisha" pitchFamily="34" charset="-79"/>
              </a:rPr>
              <a:t>lh</a:t>
            </a:r>
            <a:r>
              <a:rPr lang="en-GB" sz="1600" dirty="0">
                <a:solidFill>
                  <a:srgbClr val="CB452F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en-GB" sz="1600" dirty="0">
                <a:solidFill>
                  <a:prstClr val="white">
                    <a:lumMod val="50000"/>
                  </a:prstClr>
                </a:solidFill>
                <a:latin typeface="Gisha" pitchFamily="34" charset="-79"/>
                <a:cs typeface="Gisha" pitchFamily="34" charset="-79"/>
              </a:rPr>
              <a:t>alliances</a:t>
            </a:r>
          </a:p>
        </p:txBody>
      </p:sp>
      <p:sp>
        <p:nvSpPr>
          <p:cNvPr id="15" name="Pentagon 14"/>
          <p:cNvSpPr/>
          <p:nvPr/>
        </p:nvSpPr>
        <p:spPr>
          <a:xfrm>
            <a:off x="4511824" y="4437112"/>
            <a:ext cx="324000" cy="27008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032104" y="4437112"/>
            <a:ext cx="324000" cy="27008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F538B9E-1BF9-46C9-9973-41C245C09314}" type="slidenum">
              <a:rPr lang="en-GB" smtClean="0"/>
              <a:pPr algn="ctr"/>
              <a:t>9</a:t>
            </a:fld>
            <a:endParaRPr lang="en-GB" dirty="0"/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2124081" y="332658"/>
            <a:ext cx="3143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66377A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/>
              <a:t>Single contract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181231" y="988289"/>
            <a:ext cx="7648575" cy="0"/>
          </a:xfrm>
          <a:prstGeom prst="line">
            <a:avLst/>
          </a:prstGeom>
          <a:ln>
            <a:solidFill>
              <a:srgbClr val="6637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6499618" y="2576322"/>
            <a:ext cx="3057570" cy="1428742"/>
          </a:xfrm>
          <a:prstGeom prst="roundRect">
            <a:avLst/>
          </a:prstGeom>
          <a:solidFill>
            <a:srgbClr val="FF3333">
              <a:alpha val="7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bIns="0" rtlCol="0" anchor="b"/>
          <a:lstStyle/>
          <a:p>
            <a:pPr algn="ctr">
              <a:defRPr/>
            </a:pPr>
            <a:r>
              <a:rPr lang="en-GB" sz="1400" b="1" kern="0" dirty="0">
                <a:solidFill>
                  <a:srgbClr val="6C138F"/>
                </a:solidFill>
                <a:latin typeface="Calibri"/>
                <a:cs typeface="Calibri" pitchFamily="34" charset="0"/>
              </a:rPr>
              <a:t>Alliance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827622" y="1710251"/>
            <a:ext cx="1872208" cy="576064"/>
          </a:xfrm>
          <a:prstGeom prst="roundRect">
            <a:avLst/>
          </a:prstGeom>
          <a:gradFill flip="none" rotWithShape="1">
            <a:gsLst>
              <a:gs pos="0">
                <a:srgbClr val="6C138F">
                  <a:tint val="66000"/>
                  <a:satMod val="160000"/>
                </a:srgbClr>
              </a:gs>
              <a:gs pos="50000">
                <a:srgbClr val="6C138F">
                  <a:tint val="44500"/>
                  <a:satMod val="160000"/>
                </a:srgbClr>
              </a:gs>
              <a:gs pos="100000">
                <a:srgbClr val="6C138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rgbClr val="6C138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Commissioner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692526" y="3414875"/>
            <a:ext cx="576252" cy="333704"/>
          </a:xfrm>
          <a:prstGeom prst="roundRect">
            <a:avLst/>
          </a:prstGeom>
          <a:solidFill>
            <a:srgbClr val="4F81BD">
              <a:alpha val="57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>
                <a:solidFill>
                  <a:prstClr val="black"/>
                </a:solidFill>
                <a:latin typeface="Calibri"/>
              </a:rPr>
              <a:t>P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656616" y="2560041"/>
            <a:ext cx="324037" cy="166852"/>
          </a:xfrm>
          <a:prstGeom prst="roundRect">
            <a:avLst/>
          </a:prstGeom>
          <a:solidFill>
            <a:srgbClr val="4F81BD">
              <a:alpha val="57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>
                <a:solidFill>
                  <a:prstClr val="black"/>
                </a:solidFill>
                <a:latin typeface="Calibri"/>
              </a:rPr>
              <a:t>P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378640" y="3445454"/>
            <a:ext cx="459795" cy="475842"/>
          </a:xfrm>
          <a:prstGeom prst="roundRect">
            <a:avLst/>
          </a:prstGeom>
          <a:solidFill>
            <a:srgbClr val="4F81BD">
              <a:alpha val="57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>
                <a:solidFill>
                  <a:prstClr val="black"/>
                </a:solidFill>
                <a:latin typeface="Calibri"/>
              </a:rPr>
              <a:t>P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073945" y="3268849"/>
            <a:ext cx="500794" cy="624323"/>
          </a:xfrm>
          <a:prstGeom prst="roundRect">
            <a:avLst/>
          </a:prstGeom>
          <a:solidFill>
            <a:srgbClr val="4F81BD">
              <a:alpha val="57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>
                <a:solidFill>
                  <a:prstClr val="black"/>
                </a:solidFill>
                <a:latin typeface="Calibri"/>
              </a:rPr>
              <a:t>P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661134" y="2643467"/>
            <a:ext cx="525047" cy="871118"/>
          </a:xfrm>
          <a:prstGeom prst="roundRect">
            <a:avLst/>
          </a:prstGeom>
          <a:solidFill>
            <a:srgbClr val="4F81BD">
              <a:alpha val="57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>
                <a:solidFill>
                  <a:prstClr val="black"/>
                </a:solidFill>
                <a:latin typeface="Calibri"/>
              </a:rPr>
              <a:t>P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530508" y="2964314"/>
            <a:ext cx="324037" cy="333704"/>
          </a:xfrm>
          <a:prstGeom prst="roundRect">
            <a:avLst/>
          </a:prstGeom>
          <a:solidFill>
            <a:srgbClr val="4F81BD">
              <a:alpha val="57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400" kern="0" dirty="0">
                <a:solidFill>
                  <a:prstClr val="black"/>
                </a:solidFill>
                <a:latin typeface="Calibri"/>
              </a:rPr>
              <a:t>P</a:t>
            </a:r>
          </a:p>
        </p:txBody>
      </p:sp>
      <p:cxnSp>
        <p:nvCxnSpPr>
          <p:cNvPr id="84" name="Straight Arrow Connector 83"/>
          <p:cNvCxnSpPr>
            <a:stCxn id="77" idx="2"/>
            <a:endCxn id="79" idx="3"/>
          </p:cNvCxnSpPr>
          <p:nvPr/>
        </p:nvCxnSpPr>
        <p:spPr>
          <a:xfrm flipH="1">
            <a:off x="2980652" y="2286315"/>
            <a:ext cx="783074" cy="35715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5" name="Straight Arrow Connector 84"/>
          <p:cNvCxnSpPr>
            <a:stCxn id="77" idx="2"/>
            <a:endCxn id="78" idx="0"/>
          </p:cNvCxnSpPr>
          <p:nvPr/>
        </p:nvCxnSpPr>
        <p:spPr>
          <a:xfrm flipH="1">
            <a:off x="2980652" y="2286315"/>
            <a:ext cx="783074" cy="112856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6" name="Straight Arrow Connector 85"/>
          <p:cNvCxnSpPr>
            <a:stCxn id="77" idx="2"/>
            <a:endCxn id="80" idx="0"/>
          </p:cNvCxnSpPr>
          <p:nvPr/>
        </p:nvCxnSpPr>
        <p:spPr>
          <a:xfrm flipH="1">
            <a:off x="3608536" y="2286317"/>
            <a:ext cx="155190" cy="115913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7" name="Straight Arrow Connector 86"/>
          <p:cNvCxnSpPr>
            <a:stCxn id="77" idx="2"/>
            <a:endCxn id="81" idx="0"/>
          </p:cNvCxnSpPr>
          <p:nvPr/>
        </p:nvCxnSpPr>
        <p:spPr>
          <a:xfrm>
            <a:off x="3763726" y="2286315"/>
            <a:ext cx="560616" cy="98253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8" name="Straight Arrow Connector 87"/>
          <p:cNvCxnSpPr>
            <a:stCxn id="77" idx="2"/>
            <a:endCxn id="82" idx="0"/>
          </p:cNvCxnSpPr>
          <p:nvPr/>
        </p:nvCxnSpPr>
        <p:spPr>
          <a:xfrm>
            <a:off x="3763727" y="2286315"/>
            <a:ext cx="1159930" cy="35715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9" name="Straight Arrow Connector 88"/>
          <p:cNvCxnSpPr>
            <a:stCxn id="77" idx="2"/>
            <a:endCxn id="83" idx="0"/>
          </p:cNvCxnSpPr>
          <p:nvPr/>
        </p:nvCxnSpPr>
        <p:spPr>
          <a:xfrm flipH="1">
            <a:off x="2692526" y="2286317"/>
            <a:ext cx="1071200" cy="67799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0" name="Rounded Rectangle 89"/>
          <p:cNvSpPr/>
          <p:nvPr/>
        </p:nvSpPr>
        <p:spPr>
          <a:xfrm>
            <a:off x="7086761" y="1700808"/>
            <a:ext cx="1872208" cy="576064"/>
          </a:xfrm>
          <a:prstGeom prst="roundRect">
            <a:avLst/>
          </a:prstGeom>
          <a:gradFill flip="none" rotWithShape="1">
            <a:gsLst>
              <a:gs pos="0">
                <a:srgbClr val="6C138F">
                  <a:tint val="66000"/>
                  <a:satMod val="160000"/>
                </a:srgbClr>
              </a:gs>
              <a:gs pos="50000">
                <a:srgbClr val="6C138F">
                  <a:tint val="44500"/>
                  <a:satMod val="160000"/>
                </a:srgbClr>
              </a:gs>
              <a:gs pos="100000">
                <a:srgbClr val="6C138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rgbClr val="6C138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Commissioner</a:t>
            </a:r>
          </a:p>
        </p:txBody>
      </p:sp>
      <p:cxnSp>
        <p:nvCxnSpPr>
          <p:cNvPr id="91" name="Straight Arrow Connector 90"/>
          <p:cNvCxnSpPr>
            <a:stCxn id="90" idx="2"/>
            <a:endCxn id="76" idx="0"/>
          </p:cNvCxnSpPr>
          <p:nvPr/>
        </p:nvCxnSpPr>
        <p:spPr>
          <a:xfrm>
            <a:off x="8022865" y="2276872"/>
            <a:ext cx="5538" cy="29945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2373741" y="4077074"/>
            <a:ext cx="338991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6C138F"/>
              </a:buClr>
              <a:defRPr/>
            </a:pPr>
            <a:r>
              <a:rPr lang="en-GB" sz="1600" kern="0" dirty="0">
                <a:solidFill>
                  <a:prstClr val="black"/>
                </a:solidFill>
              </a:rPr>
              <a:t>Separate contracts with each party</a:t>
            </a:r>
          </a:p>
          <a:p>
            <a:pPr>
              <a:spcAft>
                <a:spcPts val="600"/>
              </a:spcAft>
              <a:buClr>
                <a:srgbClr val="6C138F"/>
              </a:buClr>
              <a:defRPr/>
            </a:pPr>
            <a:r>
              <a:rPr lang="en-GB" sz="1600" kern="0" dirty="0">
                <a:solidFill>
                  <a:prstClr val="black"/>
                </a:solidFill>
              </a:rPr>
              <a:t>Separate objectives for each party</a:t>
            </a:r>
          </a:p>
          <a:p>
            <a:pPr>
              <a:spcAft>
                <a:spcPts val="600"/>
              </a:spcAft>
              <a:buClr>
                <a:srgbClr val="6C138F"/>
              </a:buClr>
              <a:defRPr/>
            </a:pPr>
            <a:r>
              <a:rPr lang="en-GB" sz="1600" kern="0" dirty="0">
                <a:solidFill>
                  <a:prstClr val="black"/>
                </a:solidFill>
              </a:rPr>
              <a:t>Performance individually judged</a:t>
            </a:r>
          </a:p>
          <a:p>
            <a:pPr>
              <a:spcAft>
                <a:spcPts val="600"/>
              </a:spcAft>
              <a:buClr>
                <a:srgbClr val="6C138F"/>
              </a:buClr>
              <a:defRPr/>
            </a:pPr>
            <a:r>
              <a:rPr lang="en-GB" sz="1600" kern="0" dirty="0">
                <a:solidFill>
                  <a:prstClr val="black"/>
                </a:solidFill>
              </a:rPr>
              <a:t>Commissioner is the co-ordinator</a:t>
            </a:r>
          </a:p>
          <a:p>
            <a:pPr>
              <a:spcAft>
                <a:spcPts val="600"/>
              </a:spcAft>
              <a:buClr>
                <a:srgbClr val="6C138F"/>
              </a:buClr>
              <a:defRPr/>
            </a:pPr>
            <a:r>
              <a:rPr lang="en-GB" sz="1600" kern="0" dirty="0">
                <a:solidFill>
                  <a:prstClr val="black"/>
                </a:solidFill>
              </a:rPr>
              <a:t>Provision made for dispute</a:t>
            </a:r>
          </a:p>
          <a:p>
            <a:pPr>
              <a:spcAft>
                <a:spcPts val="600"/>
              </a:spcAft>
              <a:buClr>
                <a:srgbClr val="6C138F"/>
              </a:buClr>
              <a:defRPr/>
            </a:pPr>
            <a:r>
              <a:rPr lang="en-GB" sz="1600" kern="0" dirty="0">
                <a:solidFill>
                  <a:prstClr val="black"/>
                </a:solidFill>
              </a:rPr>
              <a:t>Contracts based on tight specification</a:t>
            </a:r>
          </a:p>
          <a:p>
            <a:pPr>
              <a:spcAft>
                <a:spcPts val="600"/>
              </a:spcAft>
              <a:buClr>
                <a:srgbClr val="6C138F"/>
              </a:buClr>
              <a:defRPr/>
            </a:pPr>
            <a:r>
              <a:rPr lang="en-GB" sz="1600" kern="0" dirty="0">
                <a:solidFill>
                  <a:prstClr val="black"/>
                </a:solidFill>
              </a:rPr>
              <a:t>Change not easily accommodated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963063" y="4077074"/>
            <a:ext cx="42492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600" b="1" kern="0" dirty="0">
                <a:solidFill>
                  <a:prstClr val="black"/>
                </a:solidFill>
              </a:rPr>
              <a:t>One contract, one performance framework</a:t>
            </a:r>
          </a:p>
          <a:p>
            <a:pPr>
              <a:spcAft>
                <a:spcPts val="600"/>
              </a:spcAft>
              <a:defRPr/>
            </a:pPr>
            <a:r>
              <a:rPr lang="en-GB" sz="1600" b="1" kern="0" dirty="0">
                <a:solidFill>
                  <a:prstClr val="black"/>
                </a:solidFill>
              </a:rPr>
              <a:t>Aligned objectives and shared risks</a:t>
            </a:r>
          </a:p>
          <a:p>
            <a:pPr>
              <a:spcAft>
                <a:spcPts val="600"/>
              </a:spcAft>
              <a:defRPr/>
            </a:pPr>
            <a:r>
              <a:rPr lang="en-GB" sz="1600" b="1" kern="0" dirty="0">
                <a:solidFill>
                  <a:prstClr val="black"/>
                </a:solidFill>
              </a:rPr>
              <a:t>Success judged on performance overall</a:t>
            </a:r>
          </a:p>
          <a:p>
            <a:pPr>
              <a:spcAft>
                <a:spcPts val="600"/>
              </a:spcAft>
              <a:defRPr/>
            </a:pPr>
            <a:r>
              <a:rPr lang="en-GB" sz="1600" b="1" kern="0" dirty="0">
                <a:solidFill>
                  <a:prstClr val="black"/>
                </a:solidFill>
              </a:rPr>
              <a:t>Shared co-ordination, collective accountability</a:t>
            </a:r>
          </a:p>
          <a:p>
            <a:pPr>
              <a:spcAft>
                <a:spcPts val="600"/>
              </a:spcAft>
              <a:defRPr/>
            </a:pPr>
            <a:r>
              <a:rPr lang="en-GB" sz="1600" b="1" kern="0" dirty="0">
                <a:solidFill>
                  <a:prstClr val="black"/>
                </a:solidFill>
              </a:rPr>
              <a:t>Expectation of trust </a:t>
            </a:r>
          </a:p>
          <a:p>
            <a:pPr>
              <a:spcAft>
                <a:spcPts val="600"/>
              </a:spcAft>
              <a:defRPr/>
            </a:pPr>
            <a:r>
              <a:rPr lang="en-GB" sz="1600" b="1" kern="0" dirty="0">
                <a:solidFill>
                  <a:prstClr val="black"/>
                </a:solidFill>
              </a:rPr>
              <a:t>Contract describes outcomes and relationships</a:t>
            </a:r>
          </a:p>
          <a:p>
            <a:pPr>
              <a:spcAft>
                <a:spcPts val="600"/>
              </a:spcAft>
              <a:defRPr/>
            </a:pPr>
            <a:r>
              <a:rPr lang="en-GB" sz="1600" b="1" kern="0" dirty="0">
                <a:solidFill>
                  <a:prstClr val="black"/>
                </a:solidFill>
              </a:rPr>
              <a:t>Change and innovation in delivery are expected</a:t>
            </a: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1981201" y="764704"/>
            <a:ext cx="369365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6C13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>
                <a:latin typeface="Calibri"/>
              </a:rPr>
              <a:t>Traditional contract</a:t>
            </a:r>
            <a:endParaRPr lang="en-GB" dirty="0">
              <a:latin typeface="Calibri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963063" y="779984"/>
            <a:ext cx="397078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6C138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800" dirty="0">
                <a:latin typeface="Calibri"/>
              </a:rPr>
              <a:t>Alliance contract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6765495" y="2741889"/>
            <a:ext cx="2565673" cy="903137"/>
            <a:chOff x="5678285" y="2643543"/>
            <a:chExt cx="2779479" cy="903137"/>
          </a:xfrm>
        </p:grpSpPr>
        <p:sp>
          <p:nvSpPr>
            <p:cNvPr id="97" name="Rounded Rectangle 96"/>
            <p:cNvSpPr/>
            <p:nvPr/>
          </p:nvSpPr>
          <p:spPr>
            <a:xfrm>
              <a:off x="6193875" y="3212976"/>
              <a:ext cx="624273" cy="333704"/>
            </a:xfrm>
            <a:prstGeom prst="roundRect">
              <a:avLst/>
            </a:prstGeom>
            <a:solidFill>
              <a:srgbClr val="4F81BD">
                <a:alpha val="57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Calibri"/>
                </a:rPr>
                <a:t>P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692723" y="2643543"/>
              <a:ext cx="351040" cy="166852"/>
            </a:xfrm>
            <a:prstGeom prst="roundRect">
              <a:avLst/>
            </a:prstGeom>
            <a:solidFill>
              <a:srgbClr val="4F81BD">
                <a:alpha val="57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Calibri"/>
                </a:rPr>
                <a:t>P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6255009" y="2643543"/>
              <a:ext cx="498111" cy="475842"/>
            </a:xfrm>
            <a:prstGeom prst="roundRect">
              <a:avLst/>
            </a:prstGeom>
            <a:solidFill>
              <a:srgbClr val="4F81BD">
                <a:alpha val="57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Calibri"/>
                </a:rPr>
                <a:t>P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7082441" y="2762890"/>
              <a:ext cx="542527" cy="624323"/>
            </a:xfrm>
            <a:prstGeom prst="roundRect">
              <a:avLst/>
            </a:prstGeom>
            <a:solidFill>
              <a:srgbClr val="4F81BD">
                <a:alpha val="57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Calibri"/>
                </a:rPr>
                <a:t>P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888963" y="2652063"/>
              <a:ext cx="568801" cy="871118"/>
            </a:xfrm>
            <a:prstGeom prst="roundRect">
              <a:avLst/>
            </a:prstGeom>
            <a:solidFill>
              <a:srgbClr val="4F81BD">
                <a:alpha val="57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Calibri"/>
                </a:rPr>
                <a:t>P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5678285" y="2962795"/>
              <a:ext cx="351040" cy="333704"/>
            </a:xfrm>
            <a:prstGeom prst="roundRect">
              <a:avLst/>
            </a:prstGeom>
            <a:solidFill>
              <a:srgbClr val="4F81BD">
                <a:alpha val="57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Calibri"/>
                </a:rPr>
                <a:t>P</a:t>
              </a:r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6494814" y="1484442"/>
            <a:ext cx="3057570" cy="2592630"/>
          </a:xfrm>
          <a:prstGeom prst="roundRect">
            <a:avLst/>
          </a:prstGeom>
          <a:solidFill>
            <a:srgbClr val="FF3333">
              <a:alpha val="7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bIns="0" rtlCol="0" anchor="b"/>
          <a:lstStyle/>
          <a:p>
            <a:pPr algn="ctr">
              <a:defRPr/>
            </a:pPr>
            <a:endParaRPr lang="en-GB" sz="1400" b="1" kern="0" dirty="0">
              <a:solidFill>
                <a:srgbClr val="6C138F"/>
              </a:solidFill>
              <a:latin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90" grpId="0" animBg="1"/>
      <p:bldP spid="93" grpId="0"/>
      <p:bldP spid="95" grpId="0"/>
      <p:bldP spid="10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1374</Words>
  <Application>Microsoft Office PowerPoint</Application>
  <PresentationFormat>Widescreen</PresentationFormat>
  <Paragraphs>242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Arabic Typesetting</vt:lpstr>
      <vt:lpstr>Arial</vt:lpstr>
      <vt:lpstr>Calibri</vt:lpstr>
      <vt:lpstr>Calibri Light</vt:lpstr>
      <vt:lpstr>Candara</vt:lpstr>
      <vt:lpstr>Gisha</vt:lpstr>
      <vt:lpstr>Symbol</vt:lpstr>
      <vt:lpstr>Times New Roman</vt:lpstr>
      <vt:lpstr>Office Theme</vt:lpstr>
      <vt:lpstr>Waveform</vt:lpstr>
      <vt:lpstr>Alliance Commissioning- different models for better outcomes</vt:lpstr>
      <vt:lpstr> May you live in interesting times </vt:lpstr>
      <vt:lpstr>What is People Powered Health? http://www.nesta.org.uk/blog/nesta-launches-health-lab  </vt:lpstr>
      <vt:lpstr>The Stockport Mental Health People Powered Health Project: Cashable Savings and Benefits</vt:lpstr>
      <vt:lpstr>PowerPoint Presentation</vt:lpstr>
      <vt:lpstr>PowerPoint Presentation</vt:lpstr>
      <vt:lpstr>PowerPoint Presentation</vt:lpstr>
      <vt:lpstr>Working together</vt:lpstr>
      <vt:lpstr>PowerPoint Presentation</vt:lpstr>
      <vt:lpstr>The Stockport Mental Health Alliance: April 2013</vt:lpstr>
      <vt:lpstr>PowerPoint Presentation</vt:lpstr>
      <vt:lpstr>Overarching Aims  </vt:lpstr>
      <vt:lpstr>The Burning Platform</vt:lpstr>
      <vt:lpstr>Commissioning Options</vt:lpstr>
      <vt:lpstr>Option 7 – Alliance</vt:lpstr>
      <vt:lpstr>New Stockport Targeted Prevention Alliance</vt:lpstr>
      <vt:lpstr>PowerPoint Presentation</vt:lpstr>
      <vt:lpstr>Our Targeted Prevention Alliance</vt:lpstr>
      <vt:lpstr>Values Charter</vt:lpstr>
      <vt:lpstr>Alliance- driven by Outcomes</vt:lpstr>
      <vt:lpstr>PowerPoint Presentation</vt:lpstr>
    </vt:vector>
  </TitlesOfParts>
  <Company>Stockport Metropolitan Borough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Dixon</dc:creator>
  <cp:lastModifiedBy>Carey</cp:lastModifiedBy>
  <cp:revision>25</cp:revision>
  <cp:lastPrinted>2015-11-16T08:52:50Z</cp:lastPrinted>
  <dcterms:created xsi:type="dcterms:W3CDTF">2015-11-10T16:57:37Z</dcterms:created>
  <dcterms:modified xsi:type="dcterms:W3CDTF">2015-11-16T11:58:31Z</dcterms:modified>
</cp:coreProperties>
</file>