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4" r:id="rId3"/>
    <p:sldId id="257" r:id="rId4"/>
    <p:sldId id="271" r:id="rId5"/>
    <p:sldId id="272" r:id="rId6"/>
    <p:sldId id="273" r:id="rId7"/>
    <p:sldId id="259" r:id="rId8"/>
    <p:sldId id="265" r:id="rId9"/>
    <p:sldId id="268" r:id="rId10"/>
    <p:sldId id="269" r:id="rId11"/>
    <p:sldId id="270" r:id="rId12"/>
    <p:sldId id="274" r:id="rId13"/>
    <p:sldId id="275" r:id="rId14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61221" autoAdjust="0"/>
  </p:normalViewPr>
  <p:slideViewPr>
    <p:cSldViewPr snapToGrid="0">
      <p:cViewPr varScale="1">
        <p:scale>
          <a:sx n="45" d="100"/>
          <a:sy n="45" d="100"/>
        </p:scale>
        <p:origin x="82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BACDC-07A8-4A37-A0F5-59E509DB7D83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1BC2E-22DB-4AB6-A8B7-ADDFC9CB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722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Margaret McLeod – Health</a:t>
            </a:r>
            <a:r>
              <a:rPr lang="en-GB" baseline="0" dirty="0" smtClean="0"/>
              <a:t> and Social Care Policy officer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Should have been Warren Escadale and this is mainly his presentation – so apologies if you ask me anything I cannot answer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Begin with a little information about Voluntary Sector North West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0646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 think there needs to be a focus not just on the economic impact of volunteering but its social value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4072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Finish</a:t>
            </a:r>
            <a:r>
              <a:rPr lang="en-GB" baseline="0" dirty="0" smtClean="0"/>
              <a:t> with an example from Blackburn of the role of volunteering in supporting people with low level mental health conditions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It received a £20,000</a:t>
            </a:r>
            <a:r>
              <a:rPr lang="en-GB" baseline="0" dirty="0" smtClean="0"/>
              <a:t> grant from </a:t>
            </a:r>
            <a:r>
              <a:rPr lang="en-GB" baseline="0" dirty="0" err="1" smtClean="0"/>
              <a:t>Dept</a:t>
            </a:r>
            <a:r>
              <a:rPr lang="en-GB" baseline="0" dirty="0" smtClean="0"/>
              <a:t> of Health to develop this project – Garth Hodgkinson from Blackburn CVS calls it his social prescribing on a shoestring project – but it shows both the social value of volunteering and that it cannot happen without a financial input.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5403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971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686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Finally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VSNW draft strategy to 2020: Get sector strategically engaged, with right evidence and business cases, with effective delivery propositions, in order to best support communities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805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The focus of these figures is formal volunteering – many people will volunteer informally or may not even consider what they do as formal volunteering – they just help out at a local club or organisations because they enjoy 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441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ONS figures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Higher volunteering</a:t>
            </a:r>
            <a:r>
              <a:rPr lang="en-GB" baseline="0" dirty="0" smtClean="0"/>
              <a:t> figures for south and south east of England – could be because there is lower unemployment – especially if you are more likely to volunteer if you are economically active.</a:t>
            </a:r>
            <a:r>
              <a:rPr lang="en-GB" dirty="0" smtClean="0"/>
              <a:t> You are more likely to volunteer if you are economically active than if you are unemployed.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564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761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</a:t>
            </a:r>
            <a:r>
              <a:rPr lang="en-GB" baseline="0" dirty="0" smtClean="0"/>
              <a:t> figures highlight the importance of volunteering in contributing to the local economy – only 2.5% of the workforce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144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Important to look at in two different ways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From a voluntary sector perspective recruiting  volunteers requires</a:t>
            </a:r>
            <a:r>
              <a:rPr lang="en-GB" baseline="0" dirty="0" smtClean="0"/>
              <a:t> financial resources which are becoming more scarce.  Most volunteer centres are reliant on public sector funding to a great extent.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Value volunteers – various methods have been put forward over the years – some based on average local hourly rates others on average national hourly rates.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This is helpful for funding bids and for calculating the true cost of services.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Informal volunteering happens in a different way and for different reasons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Found a blog recently which questioned whether we should be putting a monetary value on volunteering at all – Matt Hill of the Institute of Volunteering 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He suggests by  putting a monetary value – it can be seen as a work substitute – which has a range of connotations and takes away from the social value of volunteering both formal and informal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Social value – it should have equal importance?  is that social prescribing – role of volunteers and the health benefits which reduces reliance on public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1609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People want to engage in different ways, for different reasons</a:t>
            </a:r>
          </a:p>
          <a:p>
            <a:r>
              <a:rPr lang="en-GB" dirty="0" smtClean="0"/>
              <a:t>Need to have the right volunteering support structures in place</a:t>
            </a:r>
          </a:p>
          <a:p>
            <a:r>
              <a:rPr lang="en-GB" dirty="0" smtClean="0"/>
              <a:t>Offering mix short term and long term placements – young people interested in ‘social action’ initiatives</a:t>
            </a:r>
          </a:p>
          <a:p>
            <a:r>
              <a:rPr lang="en-GB" dirty="0" smtClean="0"/>
              <a:t>Young People also may want</a:t>
            </a:r>
            <a:r>
              <a:rPr lang="en-GB" baseline="0" dirty="0" smtClean="0"/>
              <a:t> something g</a:t>
            </a:r>
            <a:r>
              <a:rPr lang="en-GB" dirty="0" smtClean="0"/>
              <a:t>eared to economically active futures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Is three days a year for each employee going to create</a:t>
            </a:r>
            <a:r>
              <a:rPr lang="en-GB" baseline="0" dirty="0" smtClean="0"/>
              <a:t> a sustainable cohort of volunteers regularly contributing in their local community.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Volunteering is ‘voluntary’ and undertaken because people find they have an interest in or care about a particular issue – will making it compulsory for each employee change the ethos of volunteering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Will it create a meaningful pathway for someone to get engaged with a particular group or activity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And of course there is a cost attached to managing the volunteers and will it lead to long term voluntary and social action.  Is there a danger of it being seen as ‘glib’ rather than meaningful.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Would it be more interesting to create a monthly programme for employees that would fit around their lives.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aseline="0" dirty="0" smtClean="0"/>
          </a:p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What would a good volunteering framework look like?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622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 smtClean="0"/>
              <a:t>Well North (pilot programme looking to link health, communities and effective local economic strategies)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 smtClean="0"/>
              <a:t>Greater Manchester Health Devolution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 smtClean="0"/>
              <a:t>Vanguard sites for new models of care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 smtClean="0"/>
              <a:t>Developing scaled approaches to greater community participation in health and wellbeing (South: 2014</a:t>
            </a:r>
            <a:endParaRPr lang="en-GB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1BC2E-22DB-4AB6-A8B7-ADDFC9CB8B3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562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672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91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07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05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77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47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9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44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04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700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71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066FA-AB05-46DC-A0B5-1D14F9A98A66}" type="datetimeFigureOut">
              <a:rPr lang="en-GB" smtClean="0"/>
              <a:t>18/11/2015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D9B05-5070-45C2-AB95-689CBF9D96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43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nw.org.uk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3875" y="329235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Economic Impact of Volunteering</a:t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00" y="929777"/>
            <a:ext cx="882015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607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Being clear on what volunteering can’t do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 smtClean="0"/>
              <a:t>There are limits to what volunteering and social action can achieve</a:t>
            </a:r>
          </a:p>
          <a:p>
            <a:pPr lvl="1"/>
            <a:r>
              <a:rPr lang="en-GB" sz="3200" dirty="0" smtClean="0"/>
              <a:t>Not a work substitute</a:t>
            </a:r>
          </a:p>
          <a:p>
            <a:pPr lvl="1"/>
            <a:r>
              <a:rPr lang="en-GB" sz="3200" dirty="0" smtClean="0"/>
              <a:t>Time limited </a:t>
            </a:r>
          </a:p>
          <a:p>
            <a:pPr lvl="1"/>
            <a:r>
              <a:rPr lang="en-GB" sz="3200" dirty="0" smtClean="0"/>
              <a:t>Burn out</a:t>
            </a:r>
          </a:p>
          <a:p>
            <a:pPr lvl="1"/>
            <a:r>
              <a:rPr lang="en-GB" sz="3200" dirty="0" smtClean="0"/>
              <a:t>Cannot replace the need for paid services</a:t>
            </a:r>
          </a:p>
          <a:p>
            <a:pPr lvl="1"/>
            <a:r>
              <a:rPr lang="en-GB" sz="3200" dirty="0" smtClean="0"/>
              <a:t>Complementary role</a:t>
            </a:r>
          </a:p>
          <a:p>
            <a:pPr marL="457200" lvl="1" indent="0">
              <a:buNone/>
            </a:pPr>
            <a:endParaRPr lang="en-GB" dirty="0" smtClean="0"/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 smtClean="0"/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7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The Volunteering on Prescription Pilot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531088"/>
            <a:ext cx="10515600" cy="4645875"/>
          </a:xfrm>
        </p:spPr>
        <p:txBody>
          <a:bodyPr rtlCol="0">
            <a:normAutofit fontScale="70000" lnSpcReduction="20000"/>
          </a:bodyPr>
          <a:lstStyle/>
          <a:p>
            <a:pPr algn="just">
              <a:defRPr/>
            </a:pPr>
            <a:r>
              <a:rPr lang="en-GB" b="1" dirty="0"/>
              <a:t>Focus: </a:t>
            </a:r>
            <a:r>
              <a:rPr lang="en-GB" dirty="0"/>
              <a:t>helping people with low level mental health conditions to volunteer as a way of improve their health and well-being.</a:t>
            </a:r>
          </a:p>
          <a:p>
            <a:pPr marL="457200" lvl="1" indent="0" algn="just">
              <a:buNone/>
              <a:defRPr/>
            </a:pPr>
            <a:endParaRPr lang="en-GB" dirty="0" smtClean="0"/>
          </a:p>
          <a:p>
            <a:pPr algn="just">
              <a:defRPr/>
            </a:pPr>
            <a:r>
              <a:rPr lang="en-GB" b="1" dirty="0" smtClean="0"/>
              <a:t>Referral Process: </a:t>
            </a:r>
            <a:r>
              <a:rPr lang="en-GB" dirty="0" smtClean="0"/>
              <a:t>GPs, other health or social care professionals – pilot in one area of Blackburn: Blackburn North</a:t>
            </a:r>
          </a:p>
          <a:p>
            <a:pPr marL="457200" lvl="1" indent="0" algn="just">
              <a:buNone/>
              <a:defRPr/>
            </a:pPr>
            <a:endParaRPr lang="en-GB" dirty="0" smtClean="0"/>
          </a:p>
          <a:p>
            <a:pPr algn="just">
              <a:defRPr/>
            </a:pPr>
            <a:r>
              <a:rPr lang="en-GB" dirty="0" smtClean="0"/>
              <a:t>Use Volunteers as </a:t>
            </a:r>
            <a:r>
              <a:rPr lang="en-GB" b="1" dirty="0" smtClean="0"/>
              <a:t>Community Navigators</a:t>
            </a:r>
            <a:r>
              <a:rPr lang="en-GB" dirty="0" smtClean="0"/>
              <a:t> to help the service user to access volunteer opportunities or positive activities within their local neighbourhood.  Use community assets – ABCD approach – skill up local people and use existing volunteer led groups.</a:t>
            </a:r>
          </a:p>
          <a:p>
            <a:pPr marL="0" indent="0" algn="just">
              <a:buNone/>
              <a:defRPr/>
            </a:pPr>
            <a:endParaRPr lang="en-GB" dirty="0" smtClean="0"/>
          </a:p>
          <a:p>
            <a:pPr algn="just">
              <a:defRPr/>
            </a:pPr>
            <a:r>
              <a:rPr lang="en-GB" dirty="0" smtClean="0"/>
              <a:t>Use </a:t>
            </a:r>
            <a:r>
              <a:rPr lang="en-GB" b="1" dirty="0" smtClean="0"/>
              <a:t>Try It </a:t>
            </a:r>
            <a:r>
              <a:rPr lang="en-GB" dirty="0" smtClean="0"/>
              <a:t>– </a:t>
            </a:r>
            <a:r>
              <a:rPr lang="en-GB" dirty="0" err="1" smtClean="0"/>
              <a:t>bitesize</a:t>
            </a:r>
            <a:r>
              <a:rPr lang="en-GB" dirty="0" smtClean="0"/>
              <a:t> volunteering tasters to ensure the service users finds a volunteering role that suites them and also gives the community group comfort: chance for both parties to test that it will work for them.</a:t>
            </a:r>
          </a:p>
          <a:p>
            <a:pPr algn="just">
              <a:defRPr/>
            </a:pPr>
            <a:endParaRPr lang="en-GB" b="1" dirty="0" smtClean="0"/>
          </a:p>
          <a:p>
            <a:pPr algn="just">
              <a:defRPr/>
            </a:pPr>
            <a:r>
              <a:rPr lang="en-GB" b="1" dirty="0" smtClean="0"/>
              <a:t>Monitoring Process: </a:t>
            </a:r>
            <a:r>
              <a:rPr lang="en-GB" dirty="0" smtClean="0"/>
              <a:t>use of case studies and looking to use 5 ways to well-being to monitor progress over time.</a:t>
            </a:r>
            <a:endParaRPr lang="en-GB" b="1" dirty="0" smtClean="0"/>
          </a:p>
          <a:p>
            <a:pPr marL="0" indent="0">
              <a:buNone/>
              <a:defRPr/>
            </a:pP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615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i="1" dirty="0"/>
              <a:t>“I really didn’t think anyone would take me seriously as a volunteer because of my mental health problems. I really wanted to help others who had</a:t>
            </a:r>
            <a:r>
              <a:rPr lang="en-GB" sz="3200" i="1" u="sng" dirty="0"/>
              <a:t> </a:t>
            </a:r>
            <a:r>
              <a:rPr lang="en-GB" sz="3200" i="1" dirty="0"/>
              <a:t>experienced the same…thanks to Volunteering on prescription I am now booked in for training with a view to helping others. I feel better about me”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250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Voluntary Sector North West</a:t>
            </a:r>
          </a:p>
          <a:p>
            <a:pPr marL="0" indent="0" algn="ctr">
              <a:buNone/>
            </a:pPr>
            <a:r>
              <a:rPr lang="en-GB" dirty="0" smtClean="0"/>
              <a:t>St. Thomas Centre, Ardwick Green North, Manchester, M12 6FZ</a:t>
            </a:r>
          </a:p>
          <a:p>
            <a:pPr marL="0" indent="0" algn="ctr">
              <a:buNone/>
            </a:pPr>
            <a:r>
              <a:rPr lang="en-GB" dirty="0" smtClean="0"/>
              <a:t>Tel: 0161 276 9300</a:t>
            </a:r>
          </a:p>
          <a:p>
            <a:pPr marL="0" indent="0" algn="ctr">
              <a:buNone/>
            </a:pPr>
            <a:r>
              <a:rPr lang="en-GB" dirty="0" smtClean="0">
                <a:hlinkClick r:id="rId3"/>
              </a:rPr>
              <a:t>www.vsnw.org.uk</a:t>
            </a:r>
            <a:r>
              <a:rPr lang="en-GB" dirty="0" smtClean="0"/>
              <a:t> </a:t>
            </a:r>
          </a:p>
          <a:p>
            <a:pPr marL="0" indent="0" algn="ctr">
              <a:buNone/>
            </a:pP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758" y="1061864"/>
            <a:ext cx="7072424" cy="152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71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About VSNW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5192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Work nationally via Regional Voices partnership</a:t>
            </a:r>
          </a:p>
          <a:p>
            <a:r>
              <a:rPr lang="en-GB" dirty="0" err="1" smtClean="0"/>
              <a:t>DoH</a:t>
            </a:r>
            <a:r>
              <a:rPr lang="en-GB" dirty="0" smtClean="0"/>
              <a:t>/NHS England VCSE Strategic Partner</a:t>
            </a:r>
          </a:p>
          <a:p>
            <a:r>
              <a:rPr lang="en-GB" dirty="0" smtClean="0"/>
              <a:t>Work closely with Public Health England</a:t>
            </a:r>
          </a:p>
          <a:p>
            <a:pPr lvl="1"/>
            <a:r>
              <a:rPr lang="en-GB" dirty="0" smtClean="0"/>
              <a:t>committed to implementing the recommendations of ‘Due North: report of the inquiry into health equity in the North’</a:t>
            </a:r>
          </a:p>
          <a:p>
            <a:pPr lvl="1"/>
            <a:r>
              <a:rPr lang="en-GB" dirty="0" smtClean="0"/>
              <a:t>Supporting greater VCSE involvement in ‘Well North’ initiative</a:t>
            </a:r>
          </a:p>
          <a:p>
            <a:pPr lvl="1"/>
            <a:r>
              <a:rPr lang="en-GB" dirty="0" smtClean="0"/>
              <a:t>Looking to drive VCSE role in increasing community participation in health and wellbeing</a:t>
            </a:r>
          </a:p>
          <a:p>
            <a:r>
              <a:rPr lang="en-GB" dirty="0" smtClean="0"/>
              <a:t>Supporting sector involvement in devolution agenda in NW:</a:t>
            </a:r>
          </a:p>
          <a:p>
            <a:pPr lvl="1"/>
            <a:r>
              <a:rPr lang="en-GB" dirty="0" smtClean="0"/>
              <a:t>Helping set up Greater Manchester VCSE Reference Group</a:t>
            </a:r>
          </a:p>
          <a:p>
            <a:pPr lvl="1"/>
            <a:r>
              <a:rPr lang="en-GB" dirty="0" smtClean="0"/>
              <a:t>Working with new VCFSE partnership in Liverpool City Region, VS6</a:t>
            </a:r>
          </a:p>
          <a:p>
            <a:pPr lvl="1"/>
            <a:r>
              <a:rPr lang="en-GB" dirty="0" smtClean="0"/>
              <a:t>Beginning discussions in Cheshire and Warrington</a:t>
            </a:r>
          </a:p>
          <a:p>
            <a:pPr lvl="1"/>
            <a:r>
              <a:rPr lang="en-GB" dirty="0" smtClean="0"/>
              <a:t>Supporting Cumbria Third Sector Network and Cumbria CVS</a:t>
            </a:r>
          </a:p>
          <a:p>
            <a:pPr lvl="1"/>
            <a:r>
              <a:rPr lang="en-GB" dirty="0" smtClean="0"/>
              <a:t>Helping VCSE leaders develop their vision for the future of their communities</a:t>
            </a:r>
          </a:p>
          <a:p>
            <a:pPr lvl="1"/>
            <a:r>
              <a:rPr lang="en-GB" dirty="0" smtClean="0"/>
              <a:t>Championing a balanced economic strategic via the North West Leaders Board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934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Volunteering:  Some facts and figures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95501"/>
            <a:ext cx="10515600" cy="348615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Economic value of volunteering nationally according to 2013 figures from the ONS is £23.9bn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DWP and Cabinet Office estimated wellbeing value to frequent formal volunteers is £70bn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British Household Survey estimates value of formal volunteering at £13,500 per person year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395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North West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87132"/>
            <a:ext cx="10515600" cy="3022822"/>
          </a:xfrm>
        </p:spPr>
        <p:txBody>
          <a:bodyPr/>
          <a:lstStyle/>
          <a:p>
            <a:r>
              <a:rPr lang="en-GB" dirty="0"/>
              <a:t>36% of people in the NW undertake formal volunteering at least once a year – 2013 </a:t>
            </a:r>
            <a:r>
              <a:rPr lang="en-GB" dirty="0" smtClean="0"/>
              <a:t>figures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30,000 plus Voluntary Community and Social Enterprise groups in the North West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971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Sub-Regions of the North West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Greater </a:t>
            </a:r>
            <a:r>
              <a:rPr lang="en-GB" dirty="0" smtClean="0"/>
              <a:t>Manchester - 330,000 </a:t>
            </a:r>
            <a:r>
              <a:rPr lang="en-GB" dirty="0"/>
              <a:t>people carried out voluntary work, valued at £947 million </a:t>
            </a:r>
          </a:p>
          <a:p>
            <a:r>
              <a:rPr lang="en-GB" dirty="0"/>
              <a:t>Liverpool City Region economy estimate of 181,000 volunteering contributing £551m worth of activity per annum</a:t>
            </a:r>
          </a:p>
          <a:p>
            <a:r>
              <a:rPr lang="en-GB" dirty="0"/>
              <a:t>Cumbria - </a:t>
            </a:r>
            <a:r>
              <a:rPr lang="en-GB" dirty="0" smtClean="0"/>
              <a:t>5,000 </a:t>
            </a:r>
            <a:r>
              <a:rPr lang="en-GB" dirty="0"/>
              <a:t>plus groups working with 50,000 plus volunteers</a:t>
            </a:r>
          </a:p>
          <a:p>
            <a:pPr lvl="0"/>
            <a:r>
              <a:rPr lang="en-GB" dirty="0" smtClean="0"/>
              <a:t>Cheshire </a:t>
            </a:r>
            <a:r>
              <a:rPr lang="en-GB" dirty="0"/>
              <a:t>and </a:t>
            </a:r>
            <a:r>
              <a:rPr lang="en-GB" dirty="0" smtClean="0"/>
              <a:t>Warrington - 2010</a:t>
            </a:r>
          </a:p>
          <a:p>
            <a:pPr lvl="1"/>
            <a:r>
              <a:rPr lang="en-GB" sz="2800" dirty="0" smtClean="0"/>
              <a:t>every </a:t>
            </a:r>
            <a:r>
              <a:rPr lang="en-GB" sz="2800" dirty="0"/>
              <a:t>week, over 95,000 people volunteer with VCS groups </a:t>
            </a:r>
            <a:r>
              <a:rPr lang="en-GB" sz="2800" dirty="0" smtClean="0"/>
              <a:t>in; </a:t>
            </a:r>
            <a:endParaRPr lang="en-GB" sz="2800" dirty="0"/>
          </a:p>
          <a:p>
            <a:pPr lvl="1"/>
            <a:r>
              <a:rPr lang="en-GB" sz="2800" dirty="0"/>
              <a:t>volunteers contribute over 145,000 hours of their time, which is equivalent to over 3,800 full time jobs; 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784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Cheshire East Hidden Power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2940"/>
            <a:ext cx="10515600" cy="4351338"/>
          </a:xfrm>
        </p:spPr>
        <p:txBody>
          <a:bodyPr/>
          <a:lstStyle/>
          <a:p>
            <a:r>
              <a:rPr lang="en-GB" dirty="0"/>
              <a:t>On average 53,004 people volunteer in </a:t>
            </a:r>
            <a:r>
              <a:rPr lang="en-GB" dirty="0" smtClean="0"/>
              <a:t>Cheshire East</a:t>
            </a:r>
            <a:endParaRPr lang="en-GB" dirty="0"/>
          </a:p>
          <a:p>
            <a:r>
              <a:rPr lang="en-GB" dirty="0" smtClean="0"/>
              <a:t>Each </a:t>
            </a:r>
            <a:r>
              <a:rPr lang="en-GB" dirty="0"/>
              <a:t>week volunteers contribute 74,522 hours of their time </a:t>
            </a:r>
          </a:p>
          <a:p>
            <a:r>
              <a:rPr lang="en-GB" dirty="0" smtClean="0"/>
              <a:t>21</a:t>
            </a:r>
            <a:r>
              <a:rPr lang="en-GB" dirty="0"/>
              <a:t>% of the population volunteer </a:t>
            </a:r>
          </a:p>
          <a:p>
            <a:r>
              <a:rPr lang="en-GB" dirty="0" smtClean="0"/>
              <a:t>Volunteering </a:t>
            </a:r>
            <a:r>
              <a:rPr lang="en-GB" dirty="0"/>
              <a:t>is worth £25million to </a:t>
            </a:r>
            <a:r>
              <a:rPr lang="en-GB" dirty="0" smtClean="0"/>
              <a:t>the local </a:t>
            </a:r>
            <a:r>
              <a:rPr lang="en-GB" dirty="0"/>
              <a:t>economy </a:t>
            </a:r>
            <a:endParaRPr lang="en-GB" dirty="0" smtClean="0"/>
          </a:p>
          <a:p>
            <a:r>
              <a:rPr lang="en-GB" dirty="0" smtClean="0"/>
              <a:t>Local </a:t>
            </a:r>
            <a:r>
              <a:rPr lang="en-GB" dirty="0"/>
              <a:t>VCFS employs 2.5% of the workforce </a:t>
            </a:r>
          </a:p>
          <a:p>
            <a:r>
              <a:rPr lang="en-GB" dirty="0" smtClean="0"/>
              <a:t>The </a:t>
            </a:r>
            <a:r>
              <a:rPr lang="en-GB" dirty="0"/>
              <a:t>total income </a:t>
            </a:r>
            <a:r>
              <a:rPr lang="en-GB" dirty="0" smtClean="0"/>
              <a:t>in </a:t>
            </a:r>
            <a:r>
              <a:rPr lang="en-GB" dirty="0"/>
              <a:t>2014-2015 was expected to be just over £200 million </a:t>
            </a:r>
          </a:p>
          <a:p>
            <a:r>
              <a:rPr lang="en-GB" dirty="0" smtClean="0"/>
              <a:t>64</a:t>
            </a:r>
            <a:r>
              <a:rPr lang="en-GB" dirty="0"/>
              <a:t>% of </a:t>
            </a:r>
            <a:r>
              <a:rPr lang="en-GB" dirty="0" smtClean="0"/>
              <a:t>the sector </a:t>
            </a:r>
            <a:r>
              <a:rPr lang="en-GB" dirty="0"/>
              <a:t>has an income of less that £100,000 with just under a quarter (24%) having an income of less than £10,000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276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put an Economic Value?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Volunteers are not a free resource</a:t>
            </a:r>
          </a:p>
          <a:p>
            <a:r>
              <a:rPr lang="en-GB" sz="3200" dirty="0" smtClean="0"/>
              <a:t>Not a ‘work substitute’</a:t>
            </a:r>
          </a:p>
          <a:p>
            <a:r>
              <a:rPr lang="en-GB" sz="3200" dirty="0" smtClean="0"/>
              <a:t>Social value of volunteering has an economic impact</a:t>
            </a:r>
          </a:p>
          <a:p>
            <a:pPr marL="457200" lvl="1" indent="0">
              <a:buNone/>
            </a:pPr>
            <a:endParaRPr lang="en-GB" sz="32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175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1725"/>
          </a:xfrm>
        </p:spPr>
        <p:txBody>
          <a:bodyPr/>
          <a:lstStyle/>
          <a:p>
            <a:r>
              <a:rPr lang="en-GB" dirty="0" smtClean="0"/>
              <a:t>Volunteering Opportunities for 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6850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GB" sz="2600" dirty="0" smtClean="0"/>
              <a:t>Employer-supported volunteering increasing nationally</a:t>
            </a:r>
          </a:p>
          <a:p>
            <a:pPr lvl="1"/>
            <a:r>
              <a:rPr lang="en-GB" sz="2600" dirty="0" smtClean="0"/>
              <a:t>Irregular, annual engagement</a:t>
            </a:r>
          </a:p>
          <a:p>
            <a:pPr lvl="1"/>
            <a:r>
              <a:rPr lang="en-GB" sz="2600" dirty="0" smtClean="0"/>
              <a:t>Low rates of monthly employee volunteering (less than 3% of all employee volunteering national)</a:t>
            </a:r>
          </a:p>
          <a:p>
            <a:pPr lvl="1"/>
            <a:r>
              <a:rPr lang="en-GB" sz="2600" dirty="0" smtClean="0"/>
              <a:t>Manifesto commitment to 3 days per employee per year on the way, starting with public sector</a:t>
            </a:r>
          </a:p>
          <a:p>
            <a:r>
              <a:rPr lang="en-GB" sz="2600" dirty="0" smtClean="0"/>
              <a:t>Young People</a:t>
            </a:r>
          </a:p>
          <a:p>
            <a:pPr lvl="1"/>
            <a:r>
              <a:rPr lang="en-GB" sz="2600" dirty="0" smtClean="0"/>
              <a:t>Short term activities – social action</a:t>
            </a:r>
          </a:p>
          <a:p>
            <a:pPr lvl="1"/>
            <a:r>
              <a:rPr lang="en-GB" sz="2600" dirty="0" smtClean="0"/>
              <a:t>Some connection to future economic activity </a:t>
            </a:r>
          </a:p>
          <a:p>
            <a:r>
              <a:rPr lang="en-GB" sz="2600" dirty="0" smtClean="0"/>
              <a:t>Carers</a:t>
            </a:r>
          </a:p>
          <a:p>
            <a:pPr lvl="1"/>
            <a:r>
              <a:rPr lang="en-GB" sz="2600" dirty="0" smtClean="0"/>
              <a:t>the total annual contribution is the equivalent of £19,336 for every carer, or £2,033 for each person in the UK.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942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 we develop the business case for volunteering?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200" dirty="0" smtClean="0"/>
              <a:t>New Economy have developed a cost benefit analysis toolkit and set of formulas – agreed with HM Treasury and linked to public service reform and devolution business cases/propositions</a:t>
            </a:r>
          </a:p>
          <a:p>
            <a:r>
              <a:rPr lang="en-GB" sz="3200" dirty="0" smtClean="0"/>
              <a:t>Use key initiatives in order to develop templates for future sector activity: </a:t>
            </a:r>
          </a:p>
          <a:p>
            <a:pPr lvl="1"/>
            <a:r>
              <a:rPr lang="en-GB" sz="3200" dirty="0" smtClean="0"/>
              <a:t>Well North</a:t>
            </a:r>
          </a:p>
          <a:p>
            <a:pPr lvl="1"/>
            <a:r>
              <a:rPr lang="en-GB" sz="3200" dirty="0" smtClean="0"/>
              <a:t>Health Devolution</a:t>
            </a:r>
          </a:p>
          <a:p>
            <a:pPr lvl="1"/>
            <a:r>
              <a:rPr lang="en-GB" sz="3200" dirty="0" smtClean="0"/>
              <a:t>Vanguards and New Models of Care</a:t>
            </a:r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50" y="5846530"/>
            <a:ext cx="4069450" cy="878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09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1518</Words>
  <Application>Microsoft Office PowerPoint</Application>
  <PresentationFormat>Widescreen</PresentationFormat>
  <Paragraphs>146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Economic Impact of Volunteering </vt:lpstr>
      <vt:lpstr>About VSNW</vt:lpstr>
      <vt:lpstr>Volunteering:  Some facts and figures</vt:lpstr>
      <vt:lpstr>North West</vt:lpstr>
      <vt:lpstr>Sub-Regions of the North West</vt:lpstr>
      <vt:lpstr>Cheshire East Hidden Power</vt:lpstr>
      <vt:lpstr>Why put an Economic Value?</vt:lpstr>
      <vt:lpstr>Volunteering Opportunities for All</vt:lpstr>
      <vt:lpstr>How do we develop the business case for volunteering?</vt:lpstr>
      <vt:lpstr>Being clear on what volunteering can’t do</vt:lpstr>
      <vt:lpstr>The Volunteering on Prescription Pilot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Impact of Volunteering in the North West</dc:title>
  <dc:creator>Margaret McLeod</dc:creator>
  <cp:lastModifiedBy>Carey</cp:lastModifiedBy>
  <cp:revision>25</cp:revision>
  <cp:lastPrinted>2015-11-18T09:15:01Z</cp:lastPrinted>
  <dcterms:created xsi:type="dcterms:W3CDTF">2015-11-17T13:01:59Z</dcterms:created>
  <dcterms:modified xsi:type="dcterms:W3CDTF">2015-11-18T10:09:20Z</dcterms:modified>
</cp:coreProperties>
</file>