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7"/>
  </p:notesMasterIdLst>
  <p:sldIdLst>
    <p:sldId id="258" r:id="rId4"/>
    <p:sldId id="257"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61" r:id="rId24"/>
    <p:sldId id="279"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8EDEE-7865-4F30-A2F7-6CCD112F2FD0}" type="datetimeFigureOut">
              <a:rPr lang="en-GB" smtClean="0"/>
              <a:t>28/10/2018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DF191-0C91-496D-8E25-6FDD1BE26F92}" type="slidenum">
              <a:rPr lang="en-GB" smtClean="0"/>
              <a:t>‹#›</a:t>
            </a:fld>
            <a:endParaRPr lang="en-GB"/>
          </a:p>
        </p:txBody>
      </p:sp>
    </p:spTree>
    <p:extLst>
      <p:ext uri="{BB962C8B-B14F-4D97-AF65-F5344CB8AC3E}">
        <p14:creationId xmlns:p14="http://schemas.microsoft.com/office/powerpoint/2010/main" val="411236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21B390-2FEB-4289-A3A4-1254D0EA9B31}"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9239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GB" dirty="0"/>
          </a:p>
        </p:txBody>
      </p:sp>
      <p:sp>
        <p:nvSpPr>
          <p:cNvPr id="4" name="Slide Number Placeholder 3"/>
          <p:cNvSpPr>
            <a:spLocks noGrp="1"/>
          </p:cNvSpPr>
          <p:nvPr>
            <p:ph type="sldNum" sz="quarter" idx="10"/>
          </p:nvPr>
        </p:nvSpPr>
        <p:spPr/>
        <p:txBody>
          <a:bodyPr/>
          <a:lstStyle/>
          <a:p>
            <a:fld id="{211FCF0F-6B89-43D9-90E2-B33FC0BE989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5533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GB" dirty="0"/>
          </a:p>
        </p:txBody>
      </p:sp>
      <p:sp>
        <p:nvSpPr>
          <p:cNvPr id="4" name="Slide Number Placeholder 3"/>
          <p:cNvSpPr>
            <a:spLocks noGrp="1"/>
          </p:cNvSpPr>
          <p:nvPr>
            <p:ph type="sldNum" sz="quarter" idx="10"/>
          </p:nvPr>
        </p:nvSpPr>
        <p:spPr/>
        <p:txBody>
          <a:bodyPr/>
          <a:lstStyle/>
          <a:p>
            <a:fld id="{211FCF0F-6B89-43D9-90E2-B33FC0BE989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06264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C0FBE35-0DB1-405A-B3E3-2CD5CE55AFC5}" type="slidenum">
              <a:rPr lang="en-GB" altLang="en-US" smtClean="0">
                <a:solidFill>
                  <a:prstClr val="black"/>
                </a:solidFill>
              </a:rPr>
              <a:pPr eaLnBrk="1" hangingPunct="1"/>
              <a:t>15</a:t>
            </a:fld>
            <a:endParaRPr lang="en-GB" altLang="en-US" smtClean="0">
              <a:solidFill>
                <a:prstClr val="black"/>
              </a:solidFill>
            </a:endParaRPr>
          </a:p>
        </p:txBody>
      </p:sp>
    </p:spTree>
    <p:extLst>
      <p:ext uri="{BB962C8B-B14F-4D97-AF65-F5344CB8AC3E}">
        <p14:creationId xmlns:p14="http://schemas.microsoft.com/office/powerpoint/2010/main" val="376385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GB" dirty="0" smtClean="0"/>
              <a:t>Organisational change (The Deal helped overall, but</a:t>
            </a:r>
            <a:r>
              <a:rPr lang="en-GB" baseline="0" dirty="0" smtClean="0"/>
              <a:t> had to wait for things to catch up)</a:t>
            </a:r>
            <a:endParaRPr lang="en-GB" dirty="0" smtClean="0"/>
          </a:p>
          <a:p>
            <a:pPr marL="171450" indent="-171450">
              <a:buFont typeface="Wingdings"/>
              <a:buChar char="Ø"/>
            </a:pPr>
            <a:endParaRPr lang="en-GB" dirty="0"/>
          </a:p>
        </p:txBody>
      </p:sp>
      <p:sp>
        <p:nvSpPr>
          <p:cNvPr id="4" name="Slide Number Placeholder 3"/>
          <p:cNvSpPr>
            <a:spLocks noGrp="1"/>
          </p:cNvSpPr>
          <p:nvPr>
            <p:ph type="sldNum" sz="quarter" idx="10"/>
          </p:nvPr>
        </p:nvSpPr>
        <p:spPr/>
        <p:txBody>
          <a:bodyPr/>
          <a:lstStyle/>
          <a:p>
            <a:fld id="{211FCF0F-6B89-43D9-90E2-B33FC0BE989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63300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GB" dirty="0"/>
          </a:p>
        </p:txBody>
      </p:sp>
      <p:sp>
        <p:nvSpPr>
          <p:cNvPr id="4" name="Slide Number Placeholder 3"/>
          <p:cNvSpPr>
            <a:spLocks noGrp="1"/>
          </p:cNvSpPr>
          <p:nvPr>
            <p:ph type="sldNum" sz="quarter" idx="10"/>
          </p:nvPr>
        </p:nvSpPr>
        <p:spPr/>
        <p:txBody>
          <a:bodyPr/>
          <a:lstStyle/>
          <a:p>
            <a:fld id="{211FCF0F-6B89-43D9-90E2-B33FC0BE989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96557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GB" dirty="0"/>
          </a:p>
        </p:txBody>
      </p:sp>
      <p:sp>
        <p:nvSpPr>
          <p:cNvPr id="4" name="Slide Number Placeholder 3"/>
          <p:cNvSpPr>
            <a:spLocks noGrp="1"/>
          </p:cNvSpPr>
          <p:nvPr>
            <p:ph type="sldNum" sz="quarter" idx="10"/>
          </p:nvPr>
        </p:nvSpPr>
        <p:spPr/>
        <p:txBody>
          <a:bodyPr/>
          <a:lstStyle/>
          <a:p>
            <a:fld id="{211FCF0F-6B89-43D9-90E2-B33FC0BE989A}"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3282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endParaRPr lang="en-GB" dirty="0"/>
          </a:p>
        </p:txBody>
      </p:sp>
      <p:sp>
        <p:nvSpPr>
          <p:cNvPr id="4" name="Slide Number Placeholder 3"/>
          <p:cNvSpPr>
            <a:spLocks noGrp="1"/>
          </p:cNvSpPr>
          <p:nvPr>
            <p:ph type="sldNum" sz="quarter" idx="10"/>
          </p:nvPr>
        </p:nvSpPr>
        <p:spPr/>
        <p:txBody>
          <a:bodyPr/>
          <a:lstStyle/>
          <a:p>
            <a:fld id="{211FCF0F-6B89-43D9-90E2-B33FC0BE989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53261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B3A2E3A-F59B-7E4C-9FDE-79753510F88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16748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B3A2E3A-F59B-7E4C-9FDE-79753510F88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426527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B3A2E3A-F59B-7E4C-9FDE-79753510F88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63044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2409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7325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469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0018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1318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40397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48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856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B3A2E3A-F59B-7E4C-9FDE-79753510F88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1124458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3249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0251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3988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3723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314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198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0825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35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8511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026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B3A2E3A-F59B-7E4C-9FDE-79753510F88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1939401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920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218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69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0C9AF-AA53-4EED-9D58-3500CBBCD252}" type="datetimeFigureOut">
              <a:rPr lang="en-GB" smtClean="0">
                <a:solidFill>
                  <a:prstClr val="black">
                    <a:tint val="75000"/>
                  </a:prstClr>
                </a:solidFill>
              </a:rPr>
              <a:pPr/>
              <a:t>28/10/2018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A7D21A-512A-4476-B8D4-22F690B26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118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B3A2E3A-F59B-7E4C-9FDE-79753510F88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167532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B3A2E3A-F59B-7E4C-9FDE-79753510F88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24399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B3A2E3A-F59B-7E4C-9FDE-79753510F88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102969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A2E3A-F59B-7E4C-9FDE-79753510F88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90125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B3A2E3A-F59B-7E4C-9FDE-79753510F88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265173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B3A2E3A-F59B-7E4C-9FDE-79753510F88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AA113-56FB-3249-BA54-45FB21E46188}" type="slidenum">
              <a:rPr lang="en-US" smtClean="0"/>
              <a:t>‹#›</a:t>
            </a:fld>
            <a:endParaRPr lang="en-US"/>
          </a:p>
        </p:txBody>
      </p:sp>
    </p:spTree>
    <p:extLst>
      <p:ext uri="{BB962C8B-B14F-4D97-AF65-F5344CB8AC3E}">
        <p14:creationId xmlns:p14="http://schemas.microsoft.com/office/powerpoint/2010/main" val="111311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A2E3A-F59B-7E4C-9FDE-79753510F88D}" type="datetimeFigureOut">
              <a:rPr lang="en-US" smtClean="0"/>
              <a:t>10/28/2018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A113-56FB-3249-BA54-45FB21E46188}" type="slidenum">
              <a:rPr lang="en-US" smtClean="0"/>
              <a:t>‹#›</a:t>
            </a:fld>
            <a:endParaRPr lang="en-US"/>
          </a:p>
        </p:txBody>
      </p:sp>
    </p:spTree>
    <p:extLst>
      <p:ext uri="{BB962C8B-B14F-4D97-AF65-F5344CB8AC3E}">
        <p14:creationId xmlns:p14="http://schemas.microsoft.com/office/powerpoint/2010/main" val="140650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4" descr="footer-for-general-powerpoi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464175"/>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257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ea typeface="ＭＳ Ｐゴシック" pitchFamily="1" charset="-128"/>
        </a:defRPr>
      </a:lvl2pPr>
      <a:lvl3pPr algn="l" rtl="0" eaLnBrk="0" fontAlgn="base" hangingPunct="0">
        <a:spcBef>
          <a:spcPct val="0"/>
        </a:spcBef>
        <a:spcAft>
          <a:spcPct val="0"/>
        </a:spcAft>
        <a:defRPr sz="4000" b="1">
          <a:solidFill>
            <a:schemeClr val="tx2"/>
          </a:solidFill>
          <a:latin typeface="Arial" charset="0"/>
          <a:ea typeface="ＭＳ Ｐゴシック" pitchFamily="1" charset="-128"/>
        </a:defRPr>
      </a:lvl3pPr>
      <a:lvl4pPr algn="l" rtl="0" eaLnBrk="0" fontAlgn="base" hangingPunct="0">
        <a:spcBef>
          <a:spcPct val="0"/>
        </a:spcBef>
        <a:spcAft>
          <a:spcPct val="0"/>
        </a:spcAft>
        <a:defRPr sz="4000" b="1">
          <a:solidFill>
            <a:schemeClr val="tx2"/>
          </a:solidFill>
          <a:latin typeface="Arial" charset="0"/>
          <a:ea typeface="ＭＳ Ｐゴシック" pitchFamily="1" charset="-128"/>
        </a:defRPr>
      </a:lvl4pPr>
      <a:lvl5pPr algn="l" rtl="0" eaLnBrk="0" fontAlgn="base" hangingPunct="0">
        <a:spcBef>
          <a:spcPct val="0"/>
        </a:spcBef>
        <a:spcAft>
          <a:spcPct val="0"/>
        </a:spcAft>
        <a:defRPr sz="4000" b="1">
          <a:solidFill>
            <a:schemeClr val="tx2"/>
          </a:solidFill>
          <a:latin typeface="Arial" charset="0"/>
          <a:ea typeface="ＭＳ Ｐゴシック" pitchFamily="1"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A50C9AF-AA53-4EED-9D58-3500CBBCD252}" type="datetimeFigureOut">
              <a:rPr lang="en-GB" smtClean="0">
                <a:solidFill>
                  <a:prstClr val="black">
                    <a:tint val="75000"/>
                  </a:prstClr>
                </a:solidFill>
              </a:rPr>
              <a:pPr defTabSz="914400"/>
              <a:t>28/10/2018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4A7D21A-512A-4476-B8D4-22F690B26DE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883125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18" y="3759300"/>
            <a:ext cx="7772400" cy="1195185"/>
          </a:xfrm>
        </p:spPr>
        <p:txBody>
          <a:bodyPr>
            <a:normAutofit fontScale="90000"/>
          </a:bodyPr>
          <a:lstStyle/>
          <a:p>
            <a:pPr algn="l"/>
            <a:r>
              <a:rPr lang="en-US" sz="4000" b="1" dirty="0" smtClean="0"/>
              <a:t>Integrating the workforce, funding and good practice</a:t>
            </a:r>
            <a:endParaRPr lang="en-US" sz="4000" b="1" dirty="0"/>
          </a:p>
        </p:txBody>
      </p:sp>
      <p:sp>
        <p:nvSpPr>
          <p:cNvPr id="3" name="Subtitle 2"/>
          <p:cNvSpPr>
            <a:spLocks noGrp="1"/>
          </p:cNvSpPr>
          <p:nvPr>
            <p:ph type="subTitle" idx="1"/>
          </p:nvPr>
        </p:nvSpPr>
        <p:spPr>
          <a:xfrm>
            <a:off x="346318" y="4954485"/>
            <a:ext cx="8429910" cy="1275332"/>
          </a:xfrm>
        </p:spPr>
        <p:txBody>
          <a:bodyPr>
            <a:normAutofit/>
          </a:bodyPr>
          <a:lstStyle/>
          <a:p>
            <a:pPr algn="l"/>
            <a:r>
              <a:rPr lang="en-US" b="1" dirty="0" smtClean="0"/>
              <a:t>Good practice webinar – In Control members</a:t>
            </a:r>
            <a:endParaRPr lang="en-US" dirty="0" smtClean="0"/>
          </a:p>
          <a:p>
            <a:pPr algn="l"/>
            <a:r>
              <a:rPr lang="en-US" dirty="0" smtClean="0"/>
              <a:t>Friday 4</a:t>
            </a:r>
            <a:r>
              <a:rPr lang="en-US" baseline="30000" dirty="0" smtClean="0"/>
              <a:t>th</a:t>
            </a:r>
            <a:r>
              <a:rPr lang="en-US" dirty="0" smtClean="0"/>
              <a:t> December 2015</a:t>
            </a:r>
            <a:endParaRPr lang="en-US" dirty="0"/>
          </a:p>
        </p:txBody>
      </p:sp>
      <p:pic>
        <p:nvPicPr>
          <p:cNvPr id="4" name="Picture 3" descr="circle sho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18" y="357032"/>
            <a:ext cx="3185160" cy="3185160"/>
          </a:xfrm>
          <a:prstGeom prst="rect">
            <a:avLst/>
          </a:prstGeom>
        </p:spPr>
      </p:pic>
      <p:pic>
        <p:nvPicPr>
          <p:cNvPr id="5" name="Picture 4" descr="circle sho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159" y="357032"/>
            <a:ext cx="3185160" cy="3185160"/>
          </a:xfrm>
          <a:prstGeom prst="rect">
            <a:avLst/>
          </a:prstGeom>
        </p:spPr>
      </p:pic>
      <p:pic>
        <p:nvPicPr>
          <p:cNvPr id="6" name="Picture 5" descr="circle shot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319" y="357032"/>
            <a:ext cx="3185160" cy="3185160"/>
          </a:xfrm>
          <a:prstGeom prst="rect">
            <a:avLst/>
          </a:prstGeom>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6397152"/>
            <a:ext cx="2612160" cy="37011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4928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What happens next</a:t>
            </a:r>
          </a:p>
        </p:txBody>
      </p:sp>
      <p:sp>
        <p:nvSpPr>
          <p:cNvPr id="7171" name="Content Placeholder 2"/>
          <p:cNvSpPr>
            <a:spLocks noGrp="1"/>
          </p:cNvSpPr>
          <p:nvPr>
            <p:ph idx="1"/>
          </p:nvPr>
        </p:nvSpPr>
        <p:spPr/>
        <p:txBody>
          <a:bodyPr/>
          <a:lstStyle/>
          <a:p>
            <a:pPr marL="0" indent="0">
              <a:buFontTx/>
              <a:buNone/>
            </a:pPr>
            <a:r>
              <a:rPr lang="en-GB" altLang="en-US" sz="1600" smtClean="0"/>
              <a:t>Children’s Complex Health or Disabilities Team – Children’s Social Care </a:t>
            </a:r>
          </a:p>
          <a:p>
            <a:pPr marL="0" indent="0">
              <a:buFontTx/>
              <a:buNone/>
            </a:pPr>
            <a:r>
              <a:rPr lang="en-GB" altLang="en-US" sz="1600" smtClean="0"/>
              <a:t>- Allocation ASAP (usually within 1 working day)</a:t>
            </a:r>
            <a:br>
              <a:rPr lang="en-GB" altLang="en-US" sz="1600" smtClean="0"/>
            </a:br>
            <a:r>
              <a:rPr lang="en-GB" altLang="en-US" sz="1600" smtClean="0"/>
              <a:t/>
            </a:r>
            <a:br>
              <a:rPr lang="en-GB" altLang="en-US" sz="1600" smtClean="0"/>
            </a:br>
            <a:r>
              <a:rPr lang="en-GB" altLang="en-US" sz="1600" smtClean="0"/>
              <a:t>- Single Assessment completed and authorised by a Social Care Team Manager within 9 weeks</a:t>
            </a:r>
            <a:br>
              <a:rPr lang="en-GB" altLang="en-US" sz="1600" smtClean="0"/>
            </a:br>
            <a:endParaRPr lang="en-GB" altLang="en-US" sz="1600" smtClean="0"/>
          </a:p>
          <a:p>
            <a:pPr marL="0" indent="0">
              <a:buFontTx/>
              <a:buNone/>
            </a:pPr>
            <a:r>
              <a:rPr lang="en-US" altLang="en-US" sz="1600" smtClean="0"/>
              <a:t>- SW to attend Referral Panel for Services and update care plan within 4 weeks</a:t>
            </a:r>
            <a:br>
              <a:rPr lang="en-US" altLang="en-US" sz="1600" smtClean="0"/>
            </a:br>
            <a:endParaRPr lang="en-US" altLang="en-US" sz="1600" smtClean="0"/>
          </a:p>
          <a:p>
            <a:pPr marL="0" indent="0">
              <a:buFontTx/>
              <a:buNone/>
            </a:pPr>
            <a:r>
              <a:rPr lang="en-US" altLang="en-US" sz="1600" smtClean="0"/>
              <a:t>- If joint package with partner agencies then Joint Resource Panel will be informed</a:t>
            </a:r>
          </a:p>
        </p:txBody>
      </p:sp>
    </p:spTree>
    <p:extLst>
      <p:ext uri="{BB962C8B-B14F-4D97-AF65-F5344CB8AC3E}">
        <p14:creationId xmlns:p14="http://schemas.microsoft.com/office/powerpoint/2010/main" val="878661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Preparation to Adulthood</a:t>
            </a:r>
          </a:p>
        </p:txBody>
      </p:sp>
      <p:sp>
        <p:nvSpPr>
          <p:cNvPr id="8195" name="Content Placeholder 2"/>
          <p:cNvSpPr>
            <a:spLocks noGrp="1"/>
          </p:cNvSpPr>
          <p:nvPr>
            <p:ph idx="1"/>
          </p:nvPr>
        </p:nvSpPr>
        <p:spPr/>
        <p:txBody>
          <a:bodyPr/>
          <a:lstStyle/>
          <a:p>
            <a:pPr marL="0" indent="0">
              <a:buFontTx/>
              <a:buNone/>
            </a:pPr>
            <a:r>
              <a:rPr lang="en-GB" altLang="en-US" sz="1600" smtClean="0"/>
              <a:t>Children’s Social Care would make a referral to The Transitions Team – Adult’s Social Care at 16 years old. </a:t>
            </a:r>
          </a:p>
          <a:p>
            <a:pPr marL="0" indent="0">
              <a:buFontTx/>
              <a:buNone/>
            </a:pPr>
            <a:endParaRPr lang="en-GB" altLang="en-US" sz="1600" smtClean="0"/>
          </a:p>
          <a:p>
            <a:pPr marL="0" indent="0">
              <a:buFontTx/>
              <a:buNone/>
            </a:pPr>
            <a:r>
              <a:rPr lang="en-GB" altLang="en-US" sz="1600" smtClean="0"/>
              <a:t>At 17 years old, Adult’s Social Care would allocate a worker and start the assessment process with the aim of having services in place on the child’s 18</a:t>
            </a:r>
            <a:r>
              <a:rPr lang="en-GB" altLang="en-US" sz="1600" baseline="30000" smtClean="0"/>
              <a:t>th</a:t>
            </a:r>
            <a:r>
              <a:rPr lang="en-GB" altLang="en-US" sz="1600" smtClean="0"/>
              <a:t> Birthday when Children’s Social Care would cease their involvement. </a:t>
            </a:r>
            <a:br>
              <a:rPr lang="en-GB" altLang="en-US" sz="1600" smtClean="0"/>
            </a:br>
            <a:endParaRPr lang="en-GB" altLang="en-US" sz="1600" smtClean="0"/>
          </a:p>
          <a:p>
            <a:pPr marL="0" indent="0">
              <a:buFontTx/>
              <a:buNone/>
            </a:pPr>
            <a:r>
              <a:rPr lang="en-GB" altLang="en-US" sz="1600" smtClean="0"/>
              <a:t>Next Steps: Plans for a 14-25 team which will be lead by the adults transitions team. Main focus will be to join up with Children’s from an earlier age and start the preparation to adulthood outcomes. Health Transitions Practitioners to join up too. </a:t>
            </a:r>
          </a:p>
        </p:txBody>
      </p:sp>
    </p:spTree>
    <p:extLst>
      <p:ext uri="{BB962C8B-B14F-4D97-AF65-F5344CB8AC3E}">
        <p14:creationId xmlns:p14="http://schemas.microsoft.com/office/powerpoint/2010/main" val="1898102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683417" y="1628800"/>
            <a:ext cx="756126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n-GB" sz="2400" b="1" dirty="0" smtClean="0">
              <a:solidFill>
                <a:prstClr val="black"/>
              </a:solidFill>
            </a:endParaRPr>
          </a:p>
          <a:p>
            <a:pPr algn="ctr" defTabSz="914400"/>
            <a:r>
              <a:rPr lang="en-GB" sz="3600" b="1" dirty="0" smtClean="0">
                <a:solidFill>
                  <a:prstClr val="black"/>
                </a:solidFill>
              </a:rPr>
              <a:t>An Integrated Approach</a:t>
            </a:r>
          </a:p>
          <a:p>
            <a:pPr algn="ctr" defTabSz="914400"/>
            <a:r>
              <a:rPr lang="en-GB" sz="3600" b="1" dirty="0" smtClean="0">
                <a:solidFill>
                  <a:prstClr val="black"/>
                </a:solidFill>
              </a:rPr>
              <a:t>To Implementing the SEND</a:t>
            </a:r>
          </a:p>
          <a:p>
            <a:pPr algn="ctr" defTabSz="914400"/>
            <a:r>
              <a:rPr lang="en-GB" sz="3600" b="1" dirty="0" smtClean="0">
                <a:solidFill>
                  <a:prstClr val="black"/>
                </a:solidFill>
              </a:rPr>
              <a:t>Reforms</a:t>
            </a:r>
            <a:endParaRPr lang="en-GB" sz="3600" b="1" dirty="0">
              <a:solidFill>
                <a:prstClr val="black"/>
              </a:solidFill>
            </a:endParaRPr>
          </a:p>
          <a:p>
            <a:pPr algn="ctr" defTabSz="914400"/>
            <a:endParaRPr lang="en-GB" sz="2400" b="1" dirty="0">
              <a:solidFill>
                <a:prstClr val="black"/>
              </a:solidFill>
            </a:endParaRPr>
          </a:p>
          <a:p>
            <a:pPr algn="ctr" defTabSz="914400"/>
            <a:r>
              <a:rPr lang="en-GB" sz="2400" dirty="0" smtClean="0">
                <a:solidFill>
                  <a:prstClr val="black"/>
                </a:solidFill>
              </a:rPr>
              <a:t>Andy Mahoney – Lead for SEND and Personalisation</a:t>
            </a:r>
            <a:endParaRPr lang="en-GB" altLang="en-US" sz="3200" b="1" dirty="0" smtClean="0">
              <a:solidFill>
                <a:prstClr val="black"/>
              </a:solidFill>
            </a:endParaRPr>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20" y="314873"/>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srcRect/>
          <a:stretch>
            <a:fillRect/>
          </a:stretch>
        </p:blipFill>
        <p:spPr bwMode="auto">
          <a:xfrm>
            <a:off x="7092280" y="6101308"/>
            <a:ext cx="1738313" cy="400050"/>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605" y="4514473"/>
            <a:ext cx="3322885" cy="1970739"/>
          </a:xfrm>
          <a:prstGeom prst="rect">
            <a:avLst/>
          </a:prstGeom>
        </p:spPr>
      </p:pic>
    </p:spTree>
    <p:extLst>
      <p:ext uri="{BB962C8B-B14F-4D97-AF65-F5344CB8AC3E}">
        <p14:creationId xmlns:p14="http://schemas.microsoft.com/office/powerpoint/2010/main" val="939768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normAutofit/>
          </a:bodyPr>
          <a:lstStyle/>
          <a:p>
            <a:r>
              <a:rPr lang="en-GB" dirty="0" smtClean="0"/>
              <a:t>SEND Pathfinder Area</a:t>
            </a:r>
          </a:p>
          <a:p>
            <a:r>
              <a:rPr lang="en-GB" dirty="0" smtClean="0"/>
              <a:t>Jointly funded posts – across CCG and LA</a:t>
            </a:r>
          </a:p>
          <a:p>
            <a:r>
              <a:rPr lang="en-GB" dirty="0" smtClean="0"/>
              <a:t>Built on strong links with Education/Schools</a:t>
            </a:r>
          </a:p>
          <a:p>
            <a:r>
              <a:rPr lang="en-GB" altLang="en-US" dirty="0" smtClean="0"/>
              <a:t>Parental engagement</a:t>
            </a:r>
          </a:p>
          <a:p>
            <a:r>
              <a:rPr lang="en-GB" altLang="en-US" dirty="0" smtClean="0"/>
              <a:t>Dedicated team to help implementation – including rep’s from LA, Schools and CCG.</a:t>
            </a:r>
          </a:p>
          <a:p>
            <a:r>
              <a:rPr lang="en-GB" dirty="0" smtClean="0"/>
              <a:t>Things have constantly changed and new barriers arrive every day – have to adapt, try new things.</a:t>
            </a:r>
          </a:p>
          <a:p>
            <a:endParaRPr lang="en-GB" dirty="0" smtClean="0"/>
          </a:p>
          <a:p>
            <a:endParaRPr lang="en-GB" dirty="0" smtClean="0"/>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Where we started!!!</a:t>
            </a:r>
            <a:endParaRPr lang="en-GB" sz="4000" b="1" dirty="0"/>
          </a:p>
        </p:txBody>
      </p:sp>
    </p:spTree>
    <p:extLst>
      <p:ext uri="{BB962C8B-B14F-4D97-AF65-F5344CB8AC3E}">
        <p14:creationId xmlns:p14="http://schemas.microsoft.com/office/powerpoint/2010/main" val="2252462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normAutofit fontScale="85000" lnSpcReduction="10000"/>
          </a:bodyPr>
          <a:lstStyle/>
          <a:p>
            <a:r>
              <a:rPr lang="en-GB" altLang="en-US" dirty="0" smtClean="0"/>
              <a:t>Integrated EHC pathway (Outcome focused) Includes an </a:t>
            </a:r>
            <a:r>
              <a:rPr lang="en-GB" altLang="en-US" b="1" dirty="0" smtClean="0"/>
              <a:t>integrated assessment </a:t>
            </a:r>
            <a:r>
              <a:rPr lang="en-GB" altLang="en-US" dirty="0" smtClean="0"/>
              <a:t>and Person centred planning single EHC planning process.</a:t>
            </a:r>
          </a:p>
          <a:p>
            <a:pPr marL="342900" lvl="1" indent="-342900">
              <a:buFont typeface="Arial" panose="020B0604020202020204" pitchFamily="34" charset="0"/>
              <a:buChar char="•"/>
            </a:pPr>
            <a:r>
              <a:rPr lang="en-GB" altLang="en-US" sz="3200" dirty="0" smtClean="0"/>
              <a:t>Integrated Personal Budgets policy</a:t>
            </a:r>
          </a:p>
          <a:p>
            <a:pPr marL="342900" lvl="1" indent="-342900">
              <a:buFont typeface="Arial" panose="020B0604020202020204" pitchFamily="34" charset="0"/>
              <a:buChar char="•"/>
            </a:pPr>
            <a:r>
              <a:rPr lang="en-GB" altLang="en-US" sz="3200" dirty="0" smtClean="0"/>
              <a:t>Integrated Key Working team</a:t>
            </a:r>
          </a:p>
          <a:p>
            <a:pPr>
              <a:buFont typeface="Arial" charset="0"/>
              <a:buChar char="•"/>
              <a:defRPr/>
            </a:pPr>
            <a:r>
              <a:rPr lang="en-GB" altLang="en-US" dirty="0"/>
              <a:t>Partnership working – Joint approaches across education, health and social care</a:t>
            </a:r>
          </a:p>
          <a:p>
            <a:pPr marL="800100" lvl="1" indent="-342900">
              <a:buFont typeface="Wingdings" pitchFamily="2" charset="2"/>
              <a:buChar char="v"/>
              <a:defRPr/>
            </a:pPr>
            <a:r>
              <a:rPr lang="en-GB" altLang="en-US" sz="3200" dirty="0" smtClean="0"/>
              <a:t> Integrated </a:t>
            </a:r>
            <a:r>
              <a:rPr lang="en-GB" altLang="en-US" sz="3200" dirty="0"/>
              <a:t>Commissioning </a:t>
            </a:r>
            <a:r>
              <a:rPr lang="en-GB" altLang="en-US" sz="3200" dirty="0" smtClean="0"/>
              <a:t>structure – EHC/CC Panel</a:t>
            </a:r>
            <a:endParaRPr lang="en-GB" altLang="en-US" sz="3200" dirty="0"/>
          </a:p>
          <a:p>
            <a:pPr marL="800100" lvl="1" indent="-342900">
              <a:buFont typeface="Wingdings" pitchFamily="2" charset="2"/>
              <a:buChar char="v"/>
              <a:defRPr/>
            </a:pPr>
            <a:r>
              <a:rPr lang="en-GB" altLang="en-US" sz="3200" dirty="0" smtClean="0"/>
              <a:t> Shared </a:t>
            </a:r>
            <a:r>
              <a:rPr lang="en-GB" altLang="en-US" sz="3200" dirty="0"/>
              <a:t>vision and strategy</a:t>
            </a:r>
          </a:p>
          <a:p>
            <a:pPr marL="800100" lvl="1" indent="-342900">
              <a:buFont typeface="Wingdings" pitchFamily="2" charset="2"/>
              <a:buChar char="v"/>
              <a:defRPr/>
            </a:pPr>
            <a:r>
              <a:rPr lang="en-GB" altLang="en-US" sz="3200" dirty="0" smtClean="0"/>
              <a:t> Aligned </a:t>
            </a:r>
            <a:r>
              <a:rPr lang="en-GB" altLang="en-US" sz="3200" dirty="0"/>
              <a:t>Funding streams</a:t>
            </a:r>
          </a:p>
          <a:p>
            <a:pPr marL="342900" lvl="1" indent="-342900">
              <a:buFont typeface="Arial" panose="020B0604020202020204" pitchFamily="34" charset="0"/>
              <a:buChar char="•"/>
            </a:pPr>
            <a:r>
              <a:rPr lang="en-GB" sz="3200" dirty="0" smtClean="0"/>
              <a:t>Involved Children and Young People with SEN and disabilities and their families – ‘co production’.</a:t>
            </a:r>
          </a:p>
          <a:p>
            <a:pPr marL="342900" lvl="1" indent="-342900">
              <a:buFont typeface="Arial" panose="020B0604020202020204" pitchFamily="34" charset="0"/>
              <a:buChar char="•"/>
            </a:pPr>
            <a:endParaRPr lang="en-GB" altLang="en-US" sz="3200" dirty="0" smtClean="0"/>
          </a:p>
          <a:p>
            <a:endParaRPr lang="en-GB" dirty="0" smtClean="0"/>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What have we achieved so far?</a:t>
            </a:r>
            <a:endParaRPr lang="en-GB" sz="4000" b="1" dirty="0"/>
          </a:p>
        </p:txBody>
      </p:sp>
    </p:spTree>
    <p:extLst>
      <p:ext uri="{BB962C8B-B14F-4D97-AF65-F5344CB8AC3E}">
        <p14:creationId xmlns:p14="http://schemas.microsoft.com/office/powerpoint/2010/main" val="749613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WiganCouncilcolourlogo(45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188913"/>
            <a:ext cx="148431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363" y="188913"/>
            <a:ext cx="30972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2"/>
          <p:cNvSpPr>
            <a:spLocks noGrp="1"/>
          </p:cNvSpPr>
          <p:nvPr>
            <p:ph type="ctrTitle"/>
          </p:nvPr>
        </p:nvSpPr>
        <p:spPr>
          <a:xfrm>
            <a:off x="436563" y="908050"/>
            <a:ext cx="8353425" cy="576263"/>
          </a:xfrm>
        </p:spPr>
        <p:txBody>
          <a:bodyPr>
            <a:normAutofit fontScale="90000"/>
          </a:bodyPr>
          <a:lstStyle/>
          <a:p>
            <a:pPr eaLnBrk="1" hangingPunct="1"/>
            <a:r>
              <a:rPr lang="en-GB" altLang="en-US" sz="3200" b="1" dirty="0" smtClean="0"/>
              <a:t>How far we have progressed…</a:t>
            </a:r>
          </a:p>
        </p:txBody>
      </p:sp>
      <p:pic>
        <p:nvPicPr>
          <p:cNvPr id="102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350" y="5705475"/>
            <a:ext cx="16875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6"/>
          <a:srcRect/>
          <a:stretch>
            <a:fillRect/>
          </a:stretch>
        </p:blipFill>
        <p:spPr bwMode="auto">
          <a:xfrm>
            <a:off x="977900" y="2863850"/>
            <a:ext cx="2676525" cy="3321050"/>
          </a:xfrm>
          <a:prstGeom prst="rect">
            <a:avLst/>
          </a:prstGeom>
          <a:noFill/>
          <a:ln w="9525">
            <a:solidFill>
              <a:schemeClr val="bg1">
                <a:lumMod val="75000"/>
              </a:schemeClr>
            </a:solidFill>
            <a:miter lim="800000"/>
            <a:headEnd/>
            <a:tailEnd/>
          </a:ln>
          <a:effectLst/>
          <a:extLst/>
        </p:spPr>
      </p:pic>
      <p:sp>
        <p:nvSpPr>
          <p:cNvPr id="10247" name="TextBox 1"/>
          <p:cNvSpPr txBox="1">
            <a:spLocks noChangeArrowheads="1"/>
          </p:cNvSpPr>
          <p:nvPr/>
        </p:nvSpPr>
        <p:spPr bwMode="auto">
          <a:xfrm>
            <a:off x="722313" y="1916113"/>
            <a:ext cx="2913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r>
              <a:rPr lang="en-GB" altLang="en-US" b="1" dirty="0" smtClean="0">
                <a:solidFill>
                  <a:srgbClr val="0070C0"/>
                </a:solidFill>
              </a:rPr>
              <a:t>421 </a:t>
            </a:r>
            <a:r>
              <a:rPr lang="en-GB" altLang="en-US" b="1" dirty="0">
                <a:solidFill>
                  <a:srgbClr val="0070C0"/>
                </a:solidFill>
              </a:rPr>
              <a:t>EHC PLANS (Statutory and non statutory)  </a:t>
            </a:r>
            <a:r>
              <a:rPr lang="en-GB" altLang="en-US" b="1" dirty="0" err="1" smtClean="0">
                <a:solidFill>
                  <a:srgbClr val="0070C0"/>
                </a:solidFill>
              </a:rPr>
              <a:t>inc</a:t>
            </a:r>
            <a:r>
              <a:rPr lang="en-GB" altLang="en-US" b="1" smtClean="0">
                <a:solidFill>
                  <a:srgbClr val="0070C0"/>
                </a:solidFill>
              </a:rPr>
              <a:t> transfers  </a:t>
            </a:r>
            <a:r>
              <a:rPr lang="en-GB" altLang="en-US" b="1">
                <a:solidFill>
                  <a:srgbClr val="0070C0"/>
                </a:solidFill>
              </a:rPr>
              <a:t>– January 15</a:t>
            </a:r>
          </a:p>
        </p:txBody>
      </p:sp>
      <p:sp>
        <p:nvSpPr>
          <p:cNvPr id="10248" name="TextBox 8"/>
          <p:cNvSpPr txBox="1">
            <a:spLocks noChangeArrowheads="1"/>
          </p:cNvSpPr>
          <p:nvPr/>
        </p:nvSpPr>
        <p:spPr bwMode="auto">
          <a:xfrm>
            <a:off x="4284663" y="1939925"/>
            <a:ext cx="3960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r>
              <a:rPr lang="en-GB" altLang="en-US" b="1">
                <a:solidFill>
                  <a:srgbClr val="0070C0"/>
                </a:solidFill>
              </a:rPr>
              <a:t>18 Personal Budgets (3 funded through health funding), plus those through testing PHB’s</a:t>
            </a:r>
          </a:p>
        </p:txBody>
      </p:sp>
      <p:pic>
        <p:nvPicPr>
          <p:cNvPr id="10249"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6450" y="2824163"/>
            <a:ext cx="31115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915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normAutofit/>
          </a:bodyPr>
          <a:lstStyle/>
          <a:p>
            <a:r>
              <a:rPr lang="en-GB" dirty="0" smtClean="0"/>
              <a:t>We could only influence so much operationally, without a buy in from strategic leads across our partners.</a:t>
            </a:r>
          </a:p>
          <a:p>
            <a:r>
              <a:rPr lang="en-GB" dirty="0" smtClean="0"/>
              <a:t>Delivering on the transfers of plans – takes time, slows development.</a:t>
            </a:r>
          </a:p>
          <a:p>
            <a:r>
              <a:rPr lang="en-GB" dirty="0" smtClean="0"/>
              <a:t>Organisational change!</a:t>
            </a:r>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What changed/slowed progress?</a:t>
            </a:r>
            <a:endParaRPr lang="en-GB" sz="40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4681938"/>
            <a:ext cx="2388518" cy="1433111"/>
          </a:xfrm>
          <a:prstGeom prst="rect">
            <a:avLst/>
          </a:prstGeom>
        </p:spPr>
      </p:pic>
    </p:spTree>
    <p:extLst>
      <p:ext uri="{BB962C8B-B14F-4D97-AF65-F5344CB8AC3E}">
        <p14:creationId xmlns:p14="http://schemas.microsoft.com/office/powerpoint/2010/main" val="340120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normAutofit/>
          </a:bodyPr>
          <a:lstStyle/>
          <a:p>
            <a:pPr>
              <a:spcBef>
                <a:spcPts val="0"/>
              </a:spcBef>
              <a:defRPr/>
            </a:pPr>
            <a:r>
              <a:rPr lang="en-GB" dirty="0"/>
              <a:t>Accountability from the Wigan Health and Well Being board and Children's </a:t>
            </a:r>
            <a:r>
              <a:rPr lang="en-GB" dirty="0" smtClean="0"/>
              <a:t>Trust (legal requirement).</a:t>
            </a:r>
          </a:p>
          <a:p>
            <a:pPr>
              <a:spcBef>
                <a:spcPts val="0"/>
              </a:spcBef>
              <a:defRPr/>
            </a:pPr>
            <a:r>
              <a:rPr lang="en-GB" dirty="0"/>
              <a:t>Use strategic relationships to break down the barriers</a:t>
            </a:r>
            <a:r>
              <a:rPr lang="en-GB" dirty="0" smtClean="0"/>
              <a:t>.</a:t>
            </a:r>
          </a:p>
          <a:p>
            <a:pPr>
              <a:spcBef>
                <a:spcPts val="0"/>
              </a:spcBef>
              <a:defRPr/>
            </a:pPr>
            <a:r>
              <a:rPr lang="en-GB" dirty="0" smtClean="0"/>
              <a:t>Use inspection as catalyst for engagement.</a:t>
            </a:r>
          </a:p>
          <a:p>
            <a:pPr marL="0" indent="0">
              <a:spcBef>
                <a:spcPts val="0"/>
              </a:spcBef>
              <a:buNone/>
              <a:defRPr/>
            </a:pPr>
            <a:endParaRPr lang="en-GB" dirty="0"/>
          </a:p>
          <a:p>
            <a:pPr>
              <a:spcBef>
                <a:spcPts val="0"/>
              </a:spcBef>
              <a:defRPr/>
            </a:pPr>
            <a:endParaRPr lang="en-GB" dirty="0"/>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What steps did we take?</a:t>
            </a:r>
            <a:endParaRPr lang="en-GB" sz="40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5013176"/>
            <a:ext cx="1971381" cy="1588393"/>
          </a:xfrm>
          <a:prstGeom prst="rect">
            <a:avLst/>
          </a:prstGeom>
        </p:spPr>
      </p:pic>
    </p:spTree>
    <p:extLst>
      <p:ext uri="{BB962C8B-B14F-4D97-AF65-F5344CB8AC3E}">
        <p14:creationId xmlns:p14="http://schemas.microsoft.com/office/powerpoint/2010/main" val="53987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9" y="1074116"/>
            <a:ext cx="8641233" cy="5523236"/>
          </a:xfrm>
        </p:spPr>
        <p:txBody>
          <a:bodyPr>
            <a:normAutofit lnSpcReduction="10000"/>
          </a:bodyPr>
          <a:lstStyle/>
          <a:p>
            <a:r>
              <a:rPr lang="en-GB" dirty="0" smtClean="0"/>
              <a:t>Key </a:t>
            </a:r>
            <a:r>
              <a:rPr lang="en-GB" dirty="0"/>
              <a:t>principles of future reform in Wigan, including closer alignment of commissioning arrangements, establishment of new integrated provision model, and core and collective ambition around population health, prevention and early implementation</a:t>
            </a:r>
            <a:r>
              <a:rPr lang="en-GB" dirty="0" smtClean="0"/>
              <a:t>. </a:t>
            </a:r>
            <a:r>
              <a:rPr lang="en-GB" i="1" dirty="0" smtClean="0">
                <a:effectLst>
                  <a:outerShdw blurRad="38100" dist="38100" dir="2700000" algn="tl">
                    <a:srgbClr val="000000">
                      <a:alpha val="43137"/>
                    </a:srgbClr>
                  </a:outerShdw>
                </a:effectLst>
              </a:rPr>
              <a:t>(Locality Plan)</a:t>
            </a:r>
          </a:p>
          <a:p>
            <a:r>
              <a:rPr lang="en-GB" dirty="0"/>
              <a:t>An </a:t>
            </a:r>
            <a:r>
              <a:rPr lang="en-GB" b="1" dirty="0"/>
              <a:t>asset-based approach </a:t>
            </a:r>
            <a:r>
              <a:rPr lang="en-GB" dirty="0"/>
              <a:t>that recognises and builds on the strengths </a:t>
            </a:r>
            <a:r>
              <a:rPr lang="en-GB" dirty="0" smtClean="0"/>
              <a:t>of individuals</a:t>
            </a:r>
            <a:r>
              <a:rPr lang="en-GB" dirty="0"/>
              <a:t>, families and our </a:t>
            </a:r>
            <a:r>
              <a:rPr lang="en-GB" dirty="0" smtClean="0"/>
              <a:t>communities.</a:t>
            </a:r>
          </a:p>
          <a:p>
            <a:r>
              <a:rPr lang="en-GB" b="1" dirty="0"/>
              <a:t>I</a:t>
            </a:r>
            <a:r>
              <a:rPr lang="en-GB" b="1" dirty="0" smtClean="0"/>
              <a:t>ntegrated </a:t>
            </a:r>
            <a:r>
              <a:rPr lang="en-GB" b="1" dirty="0"/>
              <a:t>services </a:t>
            </a:r>
            <a:r>
              <a:rPr lang="en-GB" dirty="0"/>
              <a:t>that place families and communities at the heart </a:t>
            </a:r>
            <a:r>
              <a:rPr lang="en-GB" dirty="0" smtClean="0"/>
              <a:t>of everything.</a:t>
            </a:r>
            <a:endParaRPr lang="en-GB" i="1" dirty="0">
              <a:effectLst>
                <a:outerShdw blurRad="38100" dist="38100" dir="2700000" algn="tl">
                  <a:srgbClr val="000000">
                    <a:alpha val="43137"/>
                  </a:srgbClr>
                </a:outerShdw>
              </a:effectLst>
            </a:endParaRPr>
          </a:p>
        </p:txBody>
      </p:sp>
      <p:pic>
        <p:nvPicPr>
          <p:cNvPr id="4" name="Picture 7" descr="newlogo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The Deal for the Future - 2020</a:t>
            </a:r>
            <a:endParaRPr lang="en-GB" sz="4000" b="1" dirty="0"/>
          </a:p>
        </p:txBody>
      </p:sp>
    </p:spTree>
    <p:extLst>
      <p:ext uri="{BB962C8B-B14F-4D97-AF65-F5344CB8AC3E}">
        <p14:creationId xmlns:p14="http://schemas.microsoft.com/office/powerpoint/2010/main" val="517828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normAutofit fontScale="85000" lnSpcReduction="10000"/>
          </a:bodyPr>
          <a:lstStyle/>
          <a:p>
            <a:r>
              <a:rPr lang="en-GB" dirty="0" smtClean="0"/>
              <a:t>Partners </a:t>
            </a:r>
            <a:r>
              <a:rPr lang="en-GB" dirty="0"/>
              <a:t>in Wigan Borough will secure the greatest and fastest possible improvement to the health and well-being of our population. </a:t>
            </a:r>
            <a:endParaRPr lang="en-GB" dirty="0" smtClean="0"/>
          </a:p>
          <a:p>
            <a:r>
              <a:rPr lang="en-GB" dirty="0" smtClean="0"/>
              <a:t>We </a:t>
            </a:r>
            <a:r>
              <a:rPr lang="en-GB" dirty="0"/>
              <a:t>believe that </a:t>
            </a:r>
            <a:r>
              <a:rPr lang="en-GB" b="1" dirty="0"/>
              <a:t>Greater Manchester Devolution </a:t>
            </a:r>
            <a:r>
              <a:rPr lang="en-GB" dirty="0"/>
              <a:t>offers us a unique opportunity to move further and faster on our local transformational programme of work.  </a:t>
            </a:r>
          </a:p>
          <a:p>
            <a:r>
              <a:rPr lang="en-GB" dirty="0" smtClean="0"/>
              <a:t>We </a:t>
            </a:r>
            <a:r>
              <a:rPr lang="en-GB" dirty="0"/>
              <a:t>recognise that to drive a transformation programme at this scale will require greater alignment both </a:t>
            </a:r>
            <a:r>
              <a:rPr lang="en-GB" dirty="0">
                <a:effectLst>
                  <a:outerShdw blurRad="38100" dist="38100" dir="2700000" algn="tl">
                    <a:srgbClr val="000000">
                      <a:alpha val="43137"/>
                    </a:srgbClr>
                  </a:outerShdw>
                </a:effectLst>
              </a:rPr>
              <a:t>between CCG and Council </a:t>
            </a:r>
            <a:r>
              <a:rPr lang="en-GB" dirty="0"/>
              <a:t>in respect of </a:t>
            </a:r>
            <a:r>
              <a:rPr lang="en-GB" i="1" u="sng" dirty="0"/>
              <a:t>commissioning</a:t>
            </a:r>
            <a:r>
              <a:rPr lang="en-GB" dirty="0"/>
              <a:t> and between </a:t>
            </a:r>
            <a:r>
              <a:rPr lang="en-GB" dirty="0" smtClean="0"/>
              <a:t>provider organisations. </a:t>
            </a:r>
          </a:p>
          <a:p>
            <a:r>
              <a:rPr lang="en-GB" dirty="0" smtClean="0"/>
              <a:t>Offers an ‘joint working’  infrastructure to support the delivery of the SEND reforms in Wigan. Solid platform to break down barriers.</a:t>
            </a:r>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Locality Plan &amp; GM Devolution</a:t>
            </a:r>
            <a:endParaRPr lang="en-GB" sz="4000" b="1" dirty="0"/>
          </a:p>
        </p:txBody>
      </p:sp>
    </p:spTree>
    <p:extLst>
      <p:ext uri="{BB962C8B-B14F-4D97-AF65-F5344CB8AC3E}">
        <p14:creationId xmlns:p14="http://schemas.microsoft.com/office/powerpoint/2010/main" val="3024134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h</a:t>
            </a:r>
            <a:r>
              <a:rPr lang="en-US" b="1" dirty="0" smtClean="0"/>
              <a:t>ow the webinar works</a:t>
            </a:r>
            <a:endParaRPr lang="en-US" b="1" dirty="0"/>
          </a:p>
        </p:txBody>
      </p:sp>
      <p:sp>
        <p:nvSpPr>
          <p:cNvPr id="3" name="Content Placeholder 2"/>
          <p:cNvSpPr>
            <a:spLocks noGrp="1"/>
          </p:cNvSpPr>
          <p:nvPr>
            <p:ph idx="1"/>
          </p:nvPr>
        </p:nvSpPr>
        <p:spPr>
          <a:xfrm>
            <a:off x="4375796" y="1524000"/>
            <a:ext cx="4052581" cy="4525963"/>
          </a:xfrm>
        </p:spPr>
        <p:txBody>
          <a:bodyPr/>
          <a:lstStyle/>
          <a:p>
            <a:r>
              <a:rPr lang="en-US" dirty="0" smtClean="0"/>
              <a:t>You will see a toolbar like this on the right hand side of your screen</a:t>
            </a:r>
          </a:p>
          <a:p>
            <a:endParaRPr lang="en-US" dirty="0" smtClean="0"/>
          </a:p>
          <a:p>
            <a:r>
              <a:rPr lang="en-US" dirty="0" smtClean="0"/>
              <a:t>Questions can be typed in to the ‘enter question here’ box</a:t>
            </a:r>
          </a:p>
          <a:p>
            <a:pPr marL="0" indent="0">
              <a:buNone/>
            </a:pPr>
            <a:endParaRPr lang="en-US" dirty="0"/>
          </a:p>
        </p:txBody>
      </p:sp>
      <p:pic>
        <p:nvPicPr>
          <p:cNvPr id="6" name="Picture 16"/>
          <p:cNvPicPr>
            <a:picLocks noChangeAspect="1" noChangeArrowheads="1"/>
          </p:cNvPicPr>
          <p:nvPr/>
        </p:nvPicPr>
        <p:blipFill>
          <a:blip r:embed="rId2" cstate="print"/>
          <a:srcRect/>
          <a:stretch>
            <a:fillRect/>
          </a:stretch>
        </p:blipFill>
        <p:spPr bwMode="auto">
          <a:xfrm>
            <a:off x="388938" y="1776413"/>
            <a:ext cx="288925" cy="1104900"/>
          </a:xfrm>
          <a:prstGeom prst="rect">
            <a:avLst/>
          </a:prstGeom>
          <a:noFill/>
          <a:ln w="9525">
            <a:noFill/>
            <a:miter lim="800000"/>
            <a:headEnd/>
            <a:tailEnd/>
          </a:ln>
        </p:spPr>
      </p:pic>
      <p:pic>
        <p:nvPicPr>
          <p:cNvPr id="7" name="Picture 17"/>
          <p:cNvPicPr>
            <a:picLocks noChangeAspect="1" noChangeArrowheads="1"/>
          </p:cNvPicPr>
          <p:nvPr/>
        </p:nvPicPr>
        <p:blipFill>
          <a:blip r:embed="rId3" cstate="print"/>
          <a:srcRect/>
          <a:stretch>
            <a:fillRect/>
          </a:stretch>
        </p:blipFill>
        <p:spPr bwMode="auto">
          <a:xfrm>
            <a:off x="677863" y="1524000"/>
            <a:ext cx="2730500" cy="4303713"/>
          </a:xfrm>
          <a:prstGeom prst="rect">
            <a:avLst/>
          </a:prstGeom>
          <a:noFill/>
          <a:ln w="9525">
            <a:noFill/>
            <a:miter lim="800000"/>
            <a:headEnd/>
            <a:tailEnd/>
          </a:ln>
        </p:spPr>
      </p:pic>
      <p:sp>
        <p:nvSpPr>
          <p:cNvPr id="8" name="Rectangle 9"/>
          <p:cNvSpPr>
            <a:spLocks noChangeArrowheads="1"/>
          </p:cNvSpPr>
          <p:nvPr/>
        </p:nvSpPr>
        <p:spPr bwMode="auto">
          <a:xfrm>
            <a:off x="677863" y="3324225"/>
            <a:ext cx="2681287" cy="1652588"/>
          </a:xfrm>
          <a:prstGeom prst="rect">
            <a:avLst/>
          </a:prstGeom>
          <a:noFill/>
          <a:ln w="9525">
            <a:solidFill>
              <a:srgbClr val="FF0000"/>
            </a:solidFill>
            <a:miter lim="800000"/>
            <a:headEnd/>
            <a:tailEnd/>
          </a:ln>
          <a:effectLst>
            <a:prstShdw prst="shdw17" dist="17961" dir="2700000">
              <a:srgbClr val="990000"/>
            </a:prstShdw>
          </a:effectLst>
        </p:spPr>
        <p:txBody>
          <a:bodyPr wrap="none" lIns="91380" tIns="45692" rIns="91380" bIns="45692" anchor="ctr"/>
          <a:lstStyle/>
          <a:p>
            <a:pPr defTabSz="455613" eaLnBrk="0" fontAlgn="base" hangingPunct="0">
              <a:spcBef>
                <a:spcPct val="0"/>
              </a:spcBef>
              <a:spcAft>
                <a:spcPct val="0"/>
              </a:spcAft>
              <a:defRPr/>
            </a:pPr>
            <a:endParaRPr lang="en-US">
              <a:solidFill>
                <a:prstClr val="black"/>
              </a:solidFill>
              <a:latin typeface="Arial" charset="0"/>
              <a:ea typeface="ＭＳ Ｐゴシック" pitchFamily="34" charset="-128"/>
              <a:cs typeface="Arial" charset="0"/>
            </a:endParaRPr>
          </a:p>
        </p:txBody>
      </p:sp>
      <p:sp>
        <p:nvSpPr>
          <p:cNvPr id="9" name="Rectangle 9"/>
          <p:cNvSpPr>
            <a:spLocks noChangeArrowheads="1"/>
          </p:cNvSpPr>
          <p:nvPr/>
        </p:nvSpPr>
        <p:spPr bwMode="auto">
          <a:xfrm>
            <a:off x="279400" y="2409825"/>
            <a:ext cx="398463" cy="333375"/>
          </a:xfrm>
          <a:prstGeom prst="rect">
            <a:avLst/>
          </a:prstGeom>
          <a:noFill/>
          <a:ln w="9525">
            <a:solidFill>
              <a:srgbClr val="FF0000"/>
            </a:solidFill>
            <a:miter lim="800000"/>
            <a:headEnd/>
            <a:tailEnd/>
          </a:ln>
          <a:effectLst>
            <a:prstShdw prst="shdw17" dist="17961" dir="2700000">
              <a:srgbClr val="990000"/>
            </a:prstShdw>
          </a:effectLst>
        </p:spPr>
        <p:txBody>
          <a:bodyPr wrap="none" lIns="91380" tIns="45692" rIns="91380" bIns="45692" anchor="ctr"/>
          <a:lstStyle/>
          <a:p>
            <a:pPr defTabSz="455613" eaLnBrk="0" fontAlgn="base" hangingPunct="0">
              <a:spcBef>
                <a:spcPct val="0"/>
              </a:spcBef>
              <a:spcAft>
                <a:spcPct val="0"/>
              </a:spcAft>
              <a:defRPr/>
            </a:pPr>
            <a:endParaRPr lang="en-US">
              <a:solidFill>
                <a:prstClr val="black"/>
              </a:solidFill>
              <a:latin typeface="Arial" charset="0"/>
              <a:ea typeface="ＭＳ Ｐゴシック" pitchFamily="34" charset="-128"/>
              <a:cs typeface="Arial" charset="0"/>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1" y="6397152"/>
            <a:ext cx="2612160" cy="37011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443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normAutofit/>
          </a:bodyPr>
          <a:lstStyle/>
          <a:p>
            <a:r>
              <a:rPr lang="en-GB" dirty="0" smtClean="0"/>
              <a:t>Communities Investment Fund</a:t>
            </a:r>
          </a:p>
          <a:p>
            <a:r>
              <a:rPr lang="en-GB" dirty="0" smtClean="0"/>
              <a:t>Start Well New Delivery Model – Schools</a:t>
            </a:r>
          </a:p>
          <a:p>
            <a:r>
              <a:rPr lang="en-GB" dirty="0" smtClean="0"/>
              <a:t>A Perfect Week – March 2016 in Hope School</a:t>
            </a:r>
          </a:p>
          <a:p>
            <a:r>
              <a:rPr lang="en-GB" dirty="0" smtClean="0"/>
              <a:t>SEND reform Partnership Group – local area strategy</a:t>
            </a:r>
          </a:p>
          <a:p>
            <a:r>
              <a:rPr lang="en-GB" dirty="0" smtClean="0"/>
              <a:t>Monitor &amp; Evaluation to Improve &amp; Develop</a:t>
            </a:r>
          </a:p>
          <a:p>
            <a:r>
              <a:rPr lang="en-GB" dirty="0" smtClean="0"/>
              <a:t>Back to Block Contracts and develop Personal Budgets (Long term conditions)</a:t>
            </a:r>
          </a:p>
          <a:p>
            <a:r>
              <a:rPr lang="en-GB" dirty="0" smtClean="0"/>
              <a:t>Remain on target for EHC transfers by 2018.</a:t>
            </a:r>
          </a:p>
          <a:p>
            <a:endParaRPr lang="en-GB" dirty="0" smtClean="0"/>
          </a:p>
          <a:p>
            <a:endParaRPr lang="en-GB" dirty="0" smtClean="0"/>
          </a:p>
        </p:txBody>
      </p:sp>
      <p:pic>
        <p:nvPicPr>
          <p:cNvPr id="4" name="Picture 7" descr="newlogo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0648"/>
            <a:ext cx="1656457" cy="10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202" y="-8293"/>
            <a:ext cx="8229600" cy="1143000"/>
          </a:xfrm>
        </p:spPr>
        <p:txBody>
          <a:bodyPr>
            <a:normAutofit/>
          </a:bodyPr>
          <a:lstStyle/>
          <a:p>
            <a:pPr algn="l"/>
            <a:r>
              <a:rPr lang="en-GB" sz="4000" b="1" dirty="0" smtClean="0"/>
              <a:t>Headlines – moving forward</a:t>
            </a:r>
            <a:endParaRPr lang="en-GB" sz="4000" b="1" dirty="0"/>
          </a:p>
        </p:txBody>
      </p:sp>
    </p:spTree>
    <p:extLst>
      <p:ext uri="{BB962C8B-B14F-4D97-AF65-F5344CB8AC3E}">
        <p14:creationId xmlns:p14="http://schemas.microsoft.com/office/powerpoint/2010/main" val="246036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1209"/>
            <a:ext cx="8229600" cy="1143000"/>
          </a:xfrm>
        </p:spPr>
        <p:txBody>
          <a:bodyPr>
            <a:normAutofit/>
          </a:bodyPr>
          <a:lstStyle/>
          <a:p>
            <a:pPr algn="l"/>
            <a:r>
              <a:rPr lang="en-US" b="1" dirty="0"/>
              <a:t>q</a:t>
            </a:r>
            <a:r>
              <a:rPr lang="en-US" b="1" dirty="0" smtClean="0"/>
              <a:t>uestions and discussion</a:t>
            </a:r>
            <a:endParaRPr lang="en-US" b="1" dirty="0"/>
          </a:p>
        </p:txBody>
      </p:sp>
      <p:sp>
        <p:nvSpPr>
          <p:cNvPr id="3" name="Content Placeholder 2"/>
          <p:cNvSpPr>
            <a:spLocks noGrp="1"/>
          </p:cNvSpPr>
          <p:nvPr>
            <p:ph idx="1"/>
          </p:nvPr>
        </p:nvSpPr>
        <p:spPr>
          <a:xfrm>
            <a:off x="457200" y="2728613"/>
            <a:ext cx="8229600" cy="2350724"/>
          </a:xfrm>
        </p:spPr>
        <p:txBody>
          <a:bodyPr/>
          <a:lstStyle/>
          <a:p>
            <a:endParaRPr lang="en-US" dirty="0"/>
          </a:p>
        </p:txBody>
      </p:sp>
      <p:pic>
        <p:nvPicPr>
          <p:cNvPr id="5" name="Incontrol-01.png"/>
          <p:cNvPicPr/>
          <p:nvPr/>
        </p:nvPicPr>
        <p:blipFill>
          <a:blip r:embed="rId2">
            <a:extLst>
              <a:ext uri="{28A0092B-C50C-407E-A947-70E740481C1C}">
                <a14:useLocalDpi xmlns:a14="http://schemas.microsoft.com/office/drawing/2010/main" val="0"/>
              </a:ext>
            </a:extLst>
          </a:blip>
          <a:srcRect/>
          <a:stretch>
            <a:fillRect/>
          </a:stretch>
        </p:blipFill>
        <p:spPr bwMode="auto">
          <a:xfrm>
            <a:off x="5831168" y="6267905"/>
            <a:ext cx="2855632" cy="403723"/>
          </a:xfrm>
          <a:prstGeom prst="rect">
            <a:avLst/>
          </a:prstGeom>
          <a:noFill/>
          <a:ln>
            <a:noFill/>
          </a:ln>
        </p:spPr>
      </p:pic>
    </p:spTree>
    <p:extLst>
      <p:ext uri="{BB962C8B-B14F-4D97-AF65-F5344CB8AC3E}">
        <p14:creationId xmlns:p14="http://schemas.microsoft.com/office/powerpoint/2010/main" val="1227274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Coming Soon…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West Berkshire: A single common sense ‘front door’ for direct payments that:</a:t>
            </a:r>
          </a:p>
          <a:p>
            <a:r>
              <a:rPr lang="en-GB" dirty="0" smtClean="0"/>
              <a:t>Has evolved in partnership with parents over two years;</a:t>
            </a:r>
          </a:p>
          <a:p>
            <a:r>
              <a:rPr lang="en-GB" dirty="0" smtClean="0"/>
              <a:t>Can make payments from education, health and social into a single bank account;</a:t>
            </a:r>
          </a:p>
          <a:p>
            <a:r>
              <a:rPr lang="en-GB" dirty="0" smtClean="0"/>
              <a:t>One set of returns and monitoring </a:t>
            </a:r>
            <a:r>
              <a:rPr lang="en-GB" smtClean="0"/>
              <a:t>for families;</a:t>
            </a:r>
            <a:endParaRPr lang="en-GB" dirty="0" smtClean="0"/>
          </a:p>
          <a:p>
            <a:r>
              <a:rPr lang="en-GB" dirty="0" smtClean="0"/>
              <a:t>Now supports over 100 families including some with payments with multiple funding streams.</a:t>
            </a:r>
            <a:endParaRPr lang="en-GB" dirty="0"/>
          </a:p>
        </p:txBody>
      </p:sp>
    </p:spTree>
    <p:extLst>
      <p:ext uri="{BB962C8B-B14F-4D97-AF65-F5344CB8AC3E}">
        <p14:creationId xmlns:p14="http://schemas.microsoft.com/office/powerpoint/2010/main" val="3593387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18" y="3759300"/>
            <a:ext cx="7772400" cy="1195185"/>
          </a:xfrm>
        </p:spPr>
        <p:txBody>
          <a:bodyPr>
            <a:normAutofit fontScale="90000"/>
          </a:bodyPr>
          <a:lstStyle/>
          <a:p>
            <a:pPr algn="l"/>
            <a:r>
              <a:rPr lang="en-US" sz="4000" b="1" dirty="0" smtClean="0"/>
              <a:t>Integrating the workforce, funding and good practice</a:t>
            </a:r>
            <a:endParaRPr lang="en-US" sz="4000" b="1" dirty="0"/>
          </a:p>
        </p:txBody>
      </p:sp>
      <p:sp>
        <p:nvSpPr>
          <p:cNvPr id="3" name="Subtitle 2"/>
          <p:cNvSpPr>
            <a:spLocks noGrp="1"/>
          </p:cNvSpPr>
          <p:nvPr>
            <p:ph type="subTitle" idx="1"/>
          </p:nvPr>
        </p:nvSpPr>
        <p:spPr>
          <a:xfrm>
            <a:off x="346318" y="4954485"/>
            <a:ext cx="8429910" cy="1275332"/>
          </a:xfrm>
        </p:spPr>
        <p:txBody>
          <a:bodyPr>
            <a:normAutofit fontScale="85000" lnSpcReduction="20000"/>
          </a:bodyPr>
          <a:lstStyle/>
          <a:p>
            <a:pPr algn="l"/>
            <a:r>
              <a:rPr lang="en-US" b="1" dirty="0" smtClean="0"/>
              <a:t>Good practice webinar – In Control members</a:t>
            </a:r>
            <a:endParaRPr lang="en-US" dirty="0" smtClean="0"/>
          </a:p>
          <a:p>
            <a:pPr algn="l"/>
            <a:r>
              <a:rPr lang="en-US" dirty="0" smtClean="0"/>
              <a:t>Friday 4</a:t>
            </a:r>
            <a:r>
              <a:rPr lang="en-US" baseline="30000" dirty="0" smtClean="0"/>
              <a:t>th</a:t>
            </a:r>
            <a:r>
              <a:rPr lang="en-US" dirty="0" smtClean="0"/>
              <a:t> December 2015 </a:t>
            </a:r>
          </a:p>
          <a:p>
            <a:pPr algn="l"/>
            <a:r>
              <a:rPr lang="en-US" dirty="0" smtClean="0"/>
              <a:t>andrew.baxter@in-control.org.uk</a:t>
            </a:r>
            <a:endParaRPr lang="en-US" dirty="0"/>
          </a:p>
        </p:txBody>
      </p:sp>
      <p:pic>
        <p:nvPicPr>
          <p:cNvPr id="4" name="Picture 3" descr="circle sho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18" y="357032"/>
            <a:ext cx="3185160" cy="3185160"/>
          </a:xfrm>
          <a:prstGeom prst="rect">
            <a:avLst/>
          </a:prstGeom>
        </p:spPr>
      </p:pic>
      <p:pic>
        <p:nvPicPr>
          <p:cNvPr id="5" name="Picture 4" descr="circle sho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159" y="357032"/>
            <a:ext cx="3185160" cy="3185160"/>
          </a:xfrm>
          <a:prstGeom prst="rect">
            <a:avLst/>
          </a:prstGeom>
        </p:spPr>
      </p:pic>
      <p:pic>
        <p:nvPicPr>
          <p:cNvPr id="6" name="Picture 5" descr="circle shot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319" y="357032"/>
            <a:ext cx="3185160" cy="3185160"/>
          </a:xfrm>
          <a:prstGeom prst="rect">
            <a:avLst/>
          </a:prstGeom>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6397152"/>
            <a:ext cx="2612160" cy="37011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351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70" y="0"/>
            <a:ext cx="8229600" cy="1143000"/>
          </a:xfrm>
        </p:spPr>
        <p:txBody>
          <a:bodyPr/>
          <a:lstStyle/>
          <a:p>
            <a:pPr algn="l"/>
            <a:r>
              <a:rPr lang="en-US" b="1" dirty="0" smtClean="0"/>
              <a:t>Introducing…</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3320" y="1565453"/>
            <a:ext cx="1943066" cy="2588725"/>
          </a:xfr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6397152"/>
            <a:ext cx="2612160" cy="37011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512" y="1478595"/>
            <a:ext cx="2041612" cy="2590754"/>
          </a:xfrm>
          <a:prstGeom prst="rect">
            <a:avLst/>
          </a:prstGeom>
        </p:spPr>
      </p:pic>
      <p:sp>
        <p:nvSpPr>
          <p:cNvPr id="7" name="TextBox 6"/>
          <p:cNvSpPr txBox="1"/>
          <p:nvPr/>
        </p:nvSpPr>
        <p:spPr>
          <a:xfrm>
            <a:off x="6014617" y="4124435"/>
            <a:ext cx="2137145" cy="923330"/>
          </a:xfrm>
          <a:prstGeom prst="rect">
            <a:avLst/>
          </a:prstGeom>
          <a:noFill/>
        </p:spPr>
        <p:txBody>
          <a:bodyPr wrap="square" rtlCol="0">
            <a:spAutoFit/>
          </a:bodyPr>
          <a:lstStyle/>
          <a:p>
            <a:endParaRPr lang="en-GB" dirty="0" smtClean="0"/>
          </a:p>
          <a:p>
            <a:r>
              <a:rPr lang="en-GB" dirty="0" smtClean="0"/>
              <a:t>Andy Mahoney,</a:t>
            </a:r>
          </a:p>
          <a:p>
            <a:r>
              <a:rPr lang="en-GB" dirty="0" smtClean="0"/>
              <a:t>Wigan MBC</a:t>
            </a:r>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29" y="1478595"/>
            <a:ext cx="2193476" cy="2608180"/>
          </a:xfrm>
          <a:prstGeom prst="rect">
            <a:avLst/>
          </a:prstGeom>
        </p:spPr>
      </p:pic>
      <p:sp>
        <p:nvSpPr>
          <p:cNvPr id="9" name="TextBox 8"/>
          <p:cNvSpPr txBox="1"/>
          <p:nvPr/>
        </p:nvSpPr>
        <p:spPr>
          <a:xfrm>
            <a:off x="427129" y="4462818"/>
            <a:ext cx="2316071" cy="646331"/>
          </a:xfrm>
          <a:prstGeom prst="rect">
            <a:avLst/>
          </a:prstGeom>
          <a:noFill/>
        </p:spPr>
        <p:txBody>
          <a:bodyPr wrap="square" rtlCol="0">
            <a:spAutoFit/>
          </a:bodyPr>
          <a:lstStyle/>
          <a:p>
            <a:r>
              <a:rPr lang="en-GB" dirty="0" smtClean="0"/>
              <a:t>Andrew Baxter</a:t>
            </a:r>
          </a:p>
          <a:p>
            <a:r>
              <a:rPr lang="en-GB" dirty="0" smtClean="0"/>
              <a:t>In Control</a:t>
            </a:r>
            <a:endParaRPr lang="en-GB" dirty="0"/>
          </a:p>
        </p:txBody>
      </p:sp>
      <p:sp>
        <p:nvSpPr>
          <p:cNvPr id="11" name="TextBox 10"/>
          <p:cNvSpPr txBox="1"/>
          <p:nvPr/>
        </p:nvSpPr>
        <p:spPr>
          <a:xfrm>
            <a:off x="3263320" y="4462818"/>
            <a:ext cx="1844991" cy="646331"/>
          </a:xfrm>
          <a:prstGeom prst="rect">
            <a:avLst/>
          </a:prstGeom>
          <a:noFill/>
        </p:spPr>
        <p:txBody>
          <a:bodyPr wrap="square" rtlCol="0">
            <a:spAutoFit/>
          </a:bodyPr>
          <a:lstStyle/>
          <a:p>
            <a:r>
              <a:rPr lang="en-GB" dirty="0" smtClean="0"/>
              <a:t>Aamar Mahmood</a:t>
            </a:r>
          </a:p>
          <a:p>
            <a:r>
              <a:rPr lang="en-GB" dirty="0" smtClean="0"/>
              <a:t>Bradford MDC</a:t>
            </a:r>
            <a:endParaRPr lang="en-GB" dirty="0"/>
          </a:p>
        </p:txBody>
      </p:sp>
    </p:spTree>
    <p:extLst>
      <p:ext uri="{BB962C8B-B14F-4D97-AF65-F5344CB8AC3E}">
        <p14:creationId xmlns:p14="http://schemas.microsoft.com/office/powerpoint/2010/main" val="2685553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 Community of Change</a:t>
            </a:r>
            <a:endParaRPr lang="en-GB" dirty="0"/>
          </a:p>
        </p:txBody>
      </p:sp>
      <p:sp>
        <p:nvSpPr>
          <p:cNvPr id="3" name="Content Placeholder 2"/>
          <p:cNvSpPr>
            <a:spLocks noGrp="1"/>
          </p:cNvSpPr>
          <p:nvPr>
            <p:ph idx="1"/>
          </p:nvPr>
        </p:nvSpPr>
        <p:spPr/>
        <p:txBody>
          <a:bodyPr/>
          <a:lstStyle/>
          <a:p>
            <a:pPr marL="0" indent="0">
              <a:buNone/>
            </a:pPr>
            <a:r>
              <a:rPr lang="en-GB" dirty="0" smtClean="0"/>
              <a:t>Collecting and sharing good practice</a:t>
            </a:r>
          </a:p>
          <a:p>
            <a:endParaRPr lang="en-GB" dirty="0"/>
          </a:p>
        </p:txBody>
      </p:sp>
      <p:pic>
        <p:nvPicPr>
          <p:cNvPr id="4" name="Picture 3"/>
          <p:cNvPicPr>
            <a:picLocks noChangeAspect="1"/>
          </p:cNvPicPr>
          <p:nvPr/>
        </p:nvPicPr>
        <p:blipFill>
          <a:blip r:embed="rId2"/>
          <a:stretch>
            <a:fillRect/>
          </a:stretch>
        </p:blipFill>
        <p:spPr>
          <a:xfrm>
            <a:off x="1119116" y="2305971"/>
            <a:ext cx="6223380" cy="4373794"/>
          </a:xfrm>
          <a:prstGeom prst="rect">
            <a:avLst/>
          </a:prstGeom>
        </p:spPr>
      </p:pic>
      <p:pic>
        <p:nvPicPr>
          <p:cNvPr id="5" name="Picture 4"/>
          <p:cNvPicPr>
            <a:picLocks noChangeAspect="1"/>
          </p:cNvPicPr>
          <p:nvPr/>
        </p:nvPicPr>
        <p:blipFill>
          <a:blip r:embed="rId3"/>
          <a:stretch>
            <a:fillRect/>
          </a:stretch>
        </p:blipFill>
        <p:spPr>
          <a:xfrm>
            <a:off x="6184915" y="6122781"/>
            <a:ext cx="2615411" cy="371888"/>
          </a:xfrm>
          <a:prstGeom prst="rect">
            <a:avLst/>
          </a:prstGeom>
        </p:spPr>
      </p:pic>
    </p:spTree>
    <p:extLst>
      <p:ext uri="{BB962C8B-B14F-4D97-AF65-F5344CB8AC3E}">
        <p14:creationId xmlns:p14="http://schemas.microsoft.com/office/powerpoint/2010/main" val="280108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133600"/>
            <a:ext cx="7772400" cy="1470025"/>
          </a:xfrm>
        </p:spPr>
        <p:txBody>
          <a:bodyPr/>
          <a:lstStyle/>
          <a:p>
            <a:pPr algn="ctr"/>
            <a:r>
              <a:rPr lang="en-US" altLang="en-US" smtClean="0"/>
              <a:t> </a:t>
            </a:r>
            <a:r>
              <a:rPr lang="en-US" altLang="en-US" sz="6000" smtClean="0"/>
              <a:t>Bradford</a:t>
            </a:r>
            <a:r>
              <a:rPr lang="en-US" altLang="en-US" smtClean="0"/>
              <a:t/>
            </a:r>
            <a:br>
              <a:rPr lang="en-US" altLang="en-US" smtClean="0"/>
            </a:br>
            <a:r>
              <a:rPr lang="en-GB" altLang="en-US" b="0" smtClean="0"/>
              <a:t/>
            </a:r>
            <a:br>
              <a:rPr lang="en-GB" altLang="en-US" b="0" smtClean="0"/>
            </a:br>
            <a:r>
              <a:rPr lang="en-GB" altLang="en-US" b="0" smtClean="0"/>
              <a:t> </a:t>
            </a:r>
            <a:r>
              <a:rPr lang="en-GB" altLang="en-US" smtClean="0"/>
              <a:t>Special educational needs and disability code of practice: </a:t>
            </a:r>
            <a:br>
              <a:rPr lang="en-GB" altLang="en-US" smtClean="0"/>
            </a:br>
            <a:r>
              <a:rPr lang="en-GB" altLang="en-US" smtClean="0"/>
              <a:t>0 to 25 years </a:t>
            </a:r>
            <a:endParaRPr lang="en-US" altLang="en-US" smtClean="0"/>
          </a:p>
        </p:txBody>
      </p:sp>
      <p:sp>
        <p:nvSpPr>
          <p:cNvPr id="2051" name="Rectangle 3"/>
          <p:cNvSpPr>
            <a:spLocks noGrp="1" noChangeArrowheads="1"/>
          </p:cNvSpPr>
          <p:nvPr>
            <p:ph type="subTitle" idx="1"/>
          </p:nvPr>
        </p:nvSpPr>
        <p:spPr/>
        <p:txBody>
          <a:bodyPr/>
          <a:lstStyle/>
          <a:p>
            <a:pPr eaLnBrk="1" hangingPunct="1">
              <a:spcAft>
                <a:spcPct val="25000"/>
              </a:spcAft>
            </a:pPr>
            <a:r>
              <a:rPr lang="en-US" altLang="en-US" b="1" i="1" smtClean="0"/>
              <a:t/>
            </a:r>
            <a:br>
              <a:rPr lang="en-US" altLang="en-US" b="1" i="1" smtClean="0"/>
            </a:br>
            <a:r>
              <a:rPr lang="en-US" altLang="en-US" sz="2400" b="1" i="1" smtClean="0"/>
              <a:t/>
            </a:r>
            <a:br>
              <a:rPr lang="en-US" altLang="en-US" sz="2400" b="1" i="1" smtClean="0"/>
            </a:br>
            <a:endParaRPr lang="en-US" altLang="en-US" sz="2400" b="1" i="1" smtClean="0"/>
          </a:p>
        </p:txBody>
      </p:sp>
    </p:spTree>
    <p:extLst>
      <p:ext uri="{BB962C8B-B14F-4D97-AF65-F5344CB8AC3E}">
        <p14:creationId xmlns:p14="http://schemas.microsoft.com/office/powerpoint/2010/main" val="1272812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GB" altLang="en-US" smtClean="0"/>
              <a:t>Chapter 3 – Working together across Education, Health and Care for joint outcomes</a:t>
            </a:r>
          </a:p>
        </p:txBody>
      </p:sp>
      <p:sp>
        <p:nvSpPr>
          <p:cNvPr id="3075" name="Content Placeholder 2"/>
          <p:cNvSpPr>
            <a:spLocks noGrp="1"/>
          </p:cNvSpPr>
          <p:nvPr>
            <p:ph idx="1"/>
          </p:nvPr>
        </p:nvSpPr>
        <p:spPr>
          <a:xfrm>
            <a:off x="685800" y="2205038"/>
            <a:ext cx="7772400" cy="3890962"/>
          </a:xfrm>
        </p:spPr>
        <p:txBody>
          <a:bodyPr/>
          <a:lstStyle/>
          <a:p>
            <a:pPr marL="0" indent="0">
              <a:buFontTx/>
              <a:buNone/>
            </a:pPr>
            <a:r>
              <a:rPr lang="en-GB" altLang="en-US" sz="1600" smtClean="0"/>
              <a:t>Local authorities and their partner commissioning bodies have a duty for developing joint arrangements for commissioning services to improve outcomes for 0 to 25-year-old children and young people who have special educational needs (SEN) or disabilities, Including those with Education Health and Care (EHC) plans. </a:t>
            </a:r>
          </a:p>
          <a:p>
            <a:pPr marL="0" indent="0">
              <a:buFontTx/>
              <a:buNone/>
            </a:pPr>
            <a:endParaRPr lang="en-GB" altLang="en-US" sz="1600" smtClean="0"/>
          </a:p>
          <a:p>
            <a:pPr marL="0" indent="0">
              <a:buFontTx/>
              <a:buNone/>
            </a:pPr>
            <a:r>
              <a:rPr lang="en-GB" altLang="en-US" sz="1600" smtClean="0"/>
              <a:t>					</a:t>
            </a:r>
          </a:p>
          <a:p>
            <a:pPr marL="0" indent="0">
              <a:buFontTx/>
              <a:buNone/>
            </a:pPr>
            <a:endParaRPr lang="en-GB" altLang="en-US" sz="1600" smtClean="0"/>
          </a:p>
          <a:p>
            <a:pPr marL="0" indent="0">
              <a:buFontTx/>
              <a:buNone/>
            </a:pPr>
            <a:endParaRPr lang="en-GB" altLang="en-US" sz="1600" smtClean="0"/>
          </a:p>
          <a:p>
            <a:pPr marL="0" indent="0">
              <a:buFontTx/>
              <a:buNone/>
            </a:pPr>
            <a:r>
              <a:rPr lang="en-GB" altLang="en-US" sz="1600" smtClean="0"/>
              <a:t>					The Joint Commissioning Cycle</a:t>
            </a:r>
          </a:p>
          <a:p>
            <a:pPr marL="0" indent="0">
              <a:buFontTx/>
              <a:buNone/>
            </a:pPr>
            <a:endParaRPr lang="en-GB" altLang="en-US" sz="1600" smtClean="0"/>
          </a:p>
          <a:p>
            <a:pPr marL="0" indent="0">
              <a:buFontTx/>
              <a:buNone/>
            </a:pPr>
            <a:endParaRPr lang="en-GB" altLang="en-US" sz="1600" smtClean="0"/>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l="5327" r="8220" b="3471"/>
          <a:stretch>
            <a:fillRect/>
          </a:stretch>
        </p:blipFill>
        <p:spPr bwMode="auto">
          <a:xfrm>
            <a:off x="755650" y="3357563"/>
            <a:ext cx="39512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03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GB" altLang="en-US" smtClean="0"/>
              <a:t>How Bradford adopted the Code of Practice</a:t>
            </a:r>
          </a:p>
        </p:txBody>
      </p:sp>
      <p:sp>
        <p:nvSpPr>
          <p:cNvPr id="4099" name="Content Placeholder 2"/>
          <p:cNvSpPr>
            <a:spLocks noGrp="1"/>
          </p:cNvSpPr>
          <p:nvPr>
            <p:ph idx="1"/>
          </p:nvPr>
        </p:nvSpPr>
        <p:spPr/>
        <p:txBody>
          <a:bodyPr/>
          <a:lstStyle/>
          <a:p>
            <a:pPr marL="0" indent="0">
              <a:buFontTx/>
              <a:buNone/>
            </a:pPr>
            <a:r>
              <a:rPr lang="en-GB" altLang="en-US" sz="1600" smtClean="0"/>
              <a:t>Children’s Complex Health or Disabilities Team – Children’s Social Care</a:t>
            </a:r>
            <a:br>
              <a:rPr lang="en-GB" altLang="en-US" sz="1600" smtClean="0"/>
            </a:br>
            <a:r>
              <a:rPr lang="en-GB" altLang="en-US" sz="1600" smtClean="0"/>
              <a:t>Children’s Continuing Health Care – NHS</a:t>
            </a:r>
          </a:p>
          <a:p>
            <a:pPr marL="0" indent="0">
              <a:buFontTx/>
              <a:buNone/>
            </a:pPr>
            <a:r>
              <a:rPr lang="en-GB" altLang="en-US" sz="1600" smtClean="0"/>
              <a:t>Children’s Services SEN Team - Education</a:t>
            </a:r>
            <a:br>
              <a:rPr lang="en-GB" altLang="en-US" sz="1600" smtClean="0"/>
            </a:br>
            <a:r>
              <a:rPr lang="en-GB" altLang="en-US" sz="1600" smtClean="0"/>
              <a:t>The Transitions Team – Adult’s Social Care</a:t>
            </a:r>
            <a:br>
              <a:rPr lang="en-GB" altLang="en-US" sz="1600" smtClean="0"/>
            </a:br>
            <a:r>
              <a:rPr lang="en-GB" altLang="en-US" sz="1600" smtClean="0"/>
              <a:t>Occupational Therapist Team – Hot desk</a:t>
            </a:r>
          </a:p>
          <a:p>
            <a:pPr marL="0" indent="0">
              <a:buFontTx/>
              <a:buNone/>
            </a:pPr>
            <a:r>
              <a:rPr lang="en-GB" altLang="en-US" sz="1600" smtClean="0"/>
              <a:t/>
            </a:r>
            <a:br>
              <a:rPr lang="en-GB" altLang="en-US" sz="1600" smtClean="0"/>
            </a:br>
            <a:r>
              <a:rPr lang="en-GB" altLang="en-US" sz="1600" smtClean="0"/>
              <a:t>Located at</a:t>
            </a:r>
          </a:p>
          <a:p>
            <a:pPr marL="0" indent="0">
              <a:buFontTx/>
              <a:buNone/>
            </a:pPr>
            <a:r>
              <a:rPr lang="en-GB" altLang="en-US" sz="1600" smtClean="0"/>
              <a:t>Margaret McMillan Towers</a:t>
            </a:r>
          </a:p>
          <a:p>
            <a:pPr marL="0" indent="0">
              <a:buFontTx/>
              <a:buNone/>
            </a:pPr>
            <a:r>
              <a:rPr lang="en-GB" altLang="en-US" sz="1600" smtClean="0"/>
              <a:t>Floor 5</a:t>
            </a:r>
          </a:p>
          <a:p>
            <a:pPr marL="0" indent="0">
              <a:buFontTx/>
              <a:buNone/>
            </a:pPr>
            <a:r>
              <a:rPr lang="en-GB" altLang="en-US" sz="1600" smtClean="0"/>
              <a:t>Princes Way</a:t>
            </a:r>
          </a:p>
          <a:p>
            <a:pPr marL="0" indent="0">
              <a:buFontTx/>
              <a:buNone/>
            </a:pPr>
            <a:r>
              <a:rPr lang="en-GB" altLang="en-US" sz="1600" smtClean="0"/>
              <a:t>Bradford</a:t>
            </a:r>
            <a:br>
              <a:rPr lang="en-GB" altLang="en-US" sz="1600" smtClean="0"/>
            </a:br>
            <a:r>
              <a:rPr lang="en-GB" altLang="en-US" sz="1600" smtClean="0"/>
              <a:t>BD1 1NN</a:t>
            </a:r>
          </a:p>
          <a:p>
            <a:pPr marL="0" indent="0">
              <a:buFontTx/>
              <a:buNone/>
            </a:pPr>
            <a:r>
              <a:rPr lang="en-GB" altLang="en-US" sz="1600" smtClean="0"/>
              <a:t>01274 435750</a:t>
            </a:r>
          </a:p>
          <a:p>
            <a:pPr marL="0" indent="0">
              <a:buFontTx/>
              <a:buNone/>
            </a:pPr>
            <a:endParaRPr lang="en-GB" altLang="en-US" sz="1600" smtClean="0"/>
          </a:p>
        </p:txBody>
      </p:sp>
    </p:spTree>
    <p:extLst>
      <p:ext uri="{BB962C8B-B14F-4D97-AF65-F5344CB8AC3E}">
        <p14:creationId xmlns:p14="http://schemas.microsoft.com/office/powerpoint/2010/main" val="193734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Referral</a:t>
            </a:r>
          </a:p>
        </p:txBody>
      </p:sp>
      <p:sp>
        <p:nvSpPr>
          <p:cNvPr id="5123" name="Content Placeholder 2"/>
          <p:cNvSpPr>
            <a:spLocks noGrp="1"/>
          </p:cNvSpPr>
          <p:nvPr>
            <p:ph idx="1"/>
          </p:nvPr>
        </p:nvSpPr>
        <p:spPr/>
        <p:txBody>
          <a:bodyPr/>
          <a:lstStyle/>
          <a:p>
            <a:pPr marL="0" indent="0">
              <a:buFontTx/>
              <a:buNone/>
            </a:pPr>
            <a:r>
              <a:rPr lang="en-GB" altLang="en-US" sz="1600" smtClean="0"/>
              <a:t>Parents /  Carers can make a direct referral over the telephone or online for special educational needs and disability specialist assessment and support service. </a:t>
            </a:r>
          </a:p>
          <a:p>
            <a:pPr marL="0" indent="0">
              <a:buFontTx/>
              <a:buNone/>
            </a:pPr>
            <a:endParaRPr lang="en-GB" altLang="en-US" sz="1600" smtClean="0"/>
          </a:p>
          <a:p>
            <a:pPr marL="0" indent="0">
              <a:buFontTx/>
              <a:buNone/>
            </a:pPr>
            <a:r>
              <a:rPr lang="en-GB" altLang="en-US" sz="1600" smtClean="0"/>
              <a:t>Professionals to complete the referral form online and to send back gaining consent from parents / carers for all 3 areas to be discussed (Ed, Health and Social Care)</a:t>
            </a:r>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b="60519"/>
          <a:stretch>
            <a:fillRect/>
          </a:stretch>
        </p:blipFill>
        <p:spPr bwMode="auto">
          <a:xfrm>
            <a:off x="731838" y="3573463"/>
            <a:ext cx="74882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81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Screening</a:t>
            </a:r>
          </a:p>
        </p:txBody>
      </p:sp>
      <p:sp>
        <p:nvSpPr>
          <p:cNvPr id="6147" name="Content Placeholder 2"/>
          <p:cNvSpPr>
            <a:spLocks noGrp="1"/>
          </p:cNvSpPr>
          <p:nvPr>
            <p:ph idx="1"/>
          </p:nvPr>
        </p:nvSpPr>
        <p:spPr/>
        <p:txBody>
          <a:bodyPr/>
          <a:lstStyle/>
          <a:p>
            <a:pPr marL="0" indent="0">
              <a:buFontTx/>
              <a:buNone/>
            </a:pPr>
            <a:r>
              <a:rPr lang="en-GB" altLang="en-US" sz="1600" smtClean="0"/>
              <a:t>Takes place every afternoon with a member of each key team</a:t>
            </a:r>
          </a:p>
          <a:p>
            <a:pPr marL="0" indent="0">
              <a:buFontTx/>
              <a:buNone/>
            </a:pPr>
            <a:r>
              <a:rPr lang="en-GB" altLang="en-US" sz="1600" smtClean="0"/>
              <a:t>Children’s Services SEN Team, </a:t>
            </a:r>
          </a:p>
          <a:p>
            <a:pPr marL="0" indent="0">
              <a:buFontTx/>
              <a:buNone/>
            </a:pPr>
            <a:r>
              <a:rPr lang="en-GB" altLang="en-US" sz="1600" smtClean="0"/>
              <a:t>Children’s Continuing Health Care, </a:t>
            </a:r>
          </a:p>
          <a:p>
            <a:pPr marL="0" indent="0">
              <a:buFontTx/>
              <a:buNone/>
            </a:pPr>
            <a:r>
              <a:rPr lang="en-GB" altLang="en-US" sz="1600" smtClean="0"/>
              <a:t>Children’s Complex Health or Disabilities Team – Children’s Social Care</a:t>
            </a:r>
          </a:p>
          <a:p>
            <a:pPr marL="0" indent="0">
              <a:buFontTx/>
              <a:buNone/>
            </a:pPr>
            <a:endParaRPr lang="en-GB" altLang="en-US" sz="1600" smtClean="0"/>
          </a:p>
          <a:p>
            <a:pPr marL="0" indent="0">
              <a:buFontTx/>
              <a:buNone/>
            </a:pPr>
            <a:r>
              <a:rPr lang="en-GB" altLang="en-US" sz="1600" smtClean="0"/>
              <a:t>If available info is on the system or if the child has been previously known then the key info will be shared across all teams. Everyone has a copy of the referral and decisions are made jointly in regards to who is going to assess, and for what?</a:t>
            </a:r>
          </a:p>
          <a:p>
            <a:pPr marL="0" indent="0">
              <a:buFontTx/>
              <a:buNone/>
            </a:pPr>
            <a:endParaRPr lang="en-GB" altLang="en-US" sz="1600" smtClean="0"/>
          </a:p>
          <a:p>
            <a:pPr marL="0" indent="0">
              <a:buFontTx/>
              <a:buNone/>
            </a:pPr>
            <a:r>
              <a:rPr lang="en-GB" altLang="en-US" sz="1600" smtClean="0"/>
              <a:t>Weekly Joint Assessment Panel – quality assures the screening</a:t>
            </a:r>
          </a:p>
          <a:p>
            <a:pPr marL="0" indent="0">
              <a:buFontTx/>
              <a:buNone/>
            </a:pPr>
            <a:endParaRPr lang="en-GB" altLang="en-US" sz="1600" smtClean="0"/>
          </a:p>
          <a:p>
            <a:pPr marL="0" indent="0">
              <a:buFontTx/>
              <a:buNone/>
            </a:pPr>
            <a:endParaRPr lang="en-GB" altLang="en-US" sz="1600" smtClean="0"/>
          </a:p>
        </p:txBody>
      </p:sp>
    </p:spTree>
    <p:extLst>
      <p:ext uri="{BB962C8B-B14F-4D97-AF65-F5344CB8AC3E}">
        <p14:creationId xmlns:p14="http://schemas.microsoft.com/office/powerpoint/2010/main" val="3664269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964</Words>
  <Application>Microsoft Office PowerPoint</Application>
  <PresentationFormat>On-screen Show (4:3)</PresentationFormat>
  <Paragraphs>129</Paragraphs>
  <Slides>23</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ＭＳ Ｐゴシック</vt:lpstr>
      <vt:lpstr>Arial</vt:lpstr>
      <vt:lpstr>Calibri</vt:lpstr>
      <vt:lpstr>Wingdings</vt:lpstr>
      <vt:lpstr>Office Theme</vt:lpstr>
      <vt:lpstr>Blank Presentation</vt:lpstr>
      <vt:lpstr>1_Office Theme</vt:lpstr>
      <vt:lpstr>Integrating the workforce, funding and good practice</vt:lpstr>
      <vt:lpstr>how the webinar works</vt:lpstr>
      <vt:lpstr>Introducing…</vt:lpstr>
      <vt:lpstr>Building a Community of Change</vt:lpstr>
      <vt:lpstr> Bradford   Special educational needs and disability code of practice:  0 to 25 years </vt:lpstr>
      <vt:lpstr>Chapter 3 – Working together across Education, Health and Care for joint outcomes</vt:lpstr>
      <vt:lpstr>How Bradford adopted the Code of Practice</vt:lpstr>
      <vt:lpstr>Referral</vt:lpstr>
      <vt:lpstr>Screening</vt:lpstr>
      <vt:lpstr>What happens next</vt:lpstr>
      <vt:lpstr>Preparation to Adulthood</vt:lpstr>
      <vt:lpstr>PowerPoint Presentation</vt:lpstr>
      <vt:lpstr>Where we started!!!</vt:lpstr>
      <vt:lpstr>What have we achieved so far?</vt:lpstr>
      <vt:lpstr>How far we have progressed…</vt:lpstr>
      <vt:lpstr>What changed/slowed progress?</vt:lpstr>
      <vt:lpstr>What steps did we take?</vt:lpstr>
      <vt:lpstr>The Deal for the Future - 2020</vt:lpstr>
      <vt:lpstr>Locality Plan &amp; GM Devolution</vt:lpstr>
      <vt:lpstr>Headlines – moving forward</vt:lpstr>
      <vt:lpstr>questions and discussion</vt:lpstr>
      <vt:lpstr>Coming Soon… </vt:lpstr>
      <vt:lpstr>Integrating the workforce, funding and good practice</vt:lpstr>
    </vt:vector>
  </TitlesOfParts>
  <Company>In Control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the workforce, funding and good practice</dc:title>
  <dc:creator>Nic Crosby</dc:creator>
  <cp:lastModifiedBy>Wendy Kellett</cp:lastModifiedBy>
  <cp:revision>8</cp:revision>
  <dcterms:created xsi:type="dcterms:W3CDTF">2015-12-01T09:21:44Z</dcterms:created>
  <dcterms:modified xsi:type="dcterms:W3CDTF">2018-10-28T14:26:33Z</dcterms:modified>
</cp:coreProperties>
</file>