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1" r:id="rId4"/>
    <p:sldId id="257" r:id="rId5"/>
    <p:sldId id="272" r:id="rId6"/>
    <p:sldId id="26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570" autoAdjust="0"/>
  </p:normalViewPr>
  <p:slideViewPr>
    <p:cSldViewPr snapToGrid="0" snapToObjects="1">
      <p:cViewPr varScale="1">
        <p:scale>
          <a:sx n="108" d="100"/>
          <a:sy n="108" d="100"/>
        </p:scale>
        <p:origin x="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54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96E3D-FCBE-4047-B693-B533F162C8C2}" type="doc">
      <dgm:prSet loTypeId="urn:microsoft.com/office/officeart/2005/8/layout/pyramid3" loCatId="pyramid" qsTypeId="urn:microsoft.com/office/officeart/2005/8/quickstyle/simple4" qsCatId="simple" csTypeId="urn:microsoft.com/office/officeart/2005/8/colors/accent0_3" csCatId="mainScheme" phldr="1"/>
      <dgm:spPr/>
    </dgm:pt>
    <dgm:pt modelId="{DAB46B55-340F-4BD6-8348-22B89EC3D28B}">
      <dgm:prSet phldrT="[Text]" custT="1"/>
      <dgm:spPr>
        <a:gradFill flip="none" rotWithShape="1">
          <a:gsLst>
            <a:gs pos="0">
              <a:srgbClr val="BFD2DB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 anchor="t" anchorCtr="1"/>
        <a:lstStyle/>
        <a:p>
          <a:r>
            <a:rPr lang="en-GB" sz="1400" dirty="0" smtClean="0">
              <a:solidFill>
                <a:schemeClr val="bg1"/>
              </a:solidFill>
              <a:latin typeface="Impact" pitchFamily="34" charset="0"/>
            </a:rPr>
            <a:t>Emergence</a:t>
          </a:r>
          <a:endParaRPr lang="en-GB" sz="1400" dirty="0">
            <a:solidFill>
              <a:schemeClr val="bg1"/>
            </a:solidFill>
            <a:latin typeface="Impact" pitchFamily="34" charset="0"/>
          </a:endParaRPr>
        </a:p>
      </dgm:t>
    </dgm:pt>
    <dgm:pt modelId="{50224C4A-1725-440B-8467-A13E283EA4BB}" type="parTrans" cxnId="{0E9FED21-701B-4667-B081-90A119734D68}">
      <dgm:prSet/>
      <dgm:spPr/>
      <dgm:t>
        <a:bodyPr/>
        <a:lstStyle/>
        <a:p>
          <a:endParaRPr lang="en-GB"/>
        </a:p>
      </dgm:t>
    </dgm:pt>
    <dgm:pt modelId="{EBF5BC83-15EA-4B4B-AF5D-AF13BE32E5C4}" type="sibTrans" cxnId="{0E9FED21-701B-4667-B081-90A119734D68}">
      <dgm:prSet/>
      <dgm:spPr/>
      <dgm:t>
        <a:bodyPr/>
        <a:lstStyle/>
        <a:p>
          <a:endParaRPr lang="en-GB"/>
        </a:p>
      </dgm:t>
    </dgm:pt>
    <dgm:pt modelId="{5C66EBEF-B69B-41D7-86CC-7E23ADE4E9A6}" type="pres">
      <dgm:prSet presAssocID="{CFB96E3D-FCBE-4047-B693-B533F162C8C2}" presName="Name0" presStyleCnt="0">
        <dgm:presLayoutVars>
          <dgm:dir/>
          <dgm:animLvl val="lvl"/>
          <dgm:resizeHandles val="exact"/>
        </dgm:presLayoutVars>
      </dgm:prSet>
      <dgm:spPr/>
    </dgm:pt>
    <dgm:pt modelId="{C1AE57CB-50B8-4FC6-A024-0062D9D20834}" type="pres">
      <dgm:prSet presAssocID="{DAB46B55-340F-4BD6-8348-22B89EC3D28B}" presName="Name8" presStyleCnt="0"/>
      <dgm:spPr/>
    </dgm:pt>
    <dgm:pt modelId="{5B103BF8-E095-4F68-BC4D-36148A0293B9}" type="pres">
      <dgm:prSet presAssocID="{DAB46B55-340F-4BD6-8348-22B89EC3D28B}" presName="level" presStyleLbl="node1" presStyleIdx="0" presStyleCnt="1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831CEC-418D-4DAD-A16B-672F07C174E3}" type="pres">
      <dgm:prSet presAssocID="{DAB46B55-340F-4BD6-8348-22B89EC3D2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6ECA66-78CD-654B-BACD-0C5BD97FACBB}" type="presOf" srcId="{DAB46B55-340F-4BD6-8348-22B89EC3D28B}" destId="{21831CEC-418D-4DAD-A16B-672F07C174E3}" srcOrd="1" destOrd="0" presId="urn:microsoft.com/office/officeart/2005/8/layout/pyramid3"/>
    <dgm:cxn modelId="{0E9FED21-701B-4667-B081-90A119734D68}" srcId="{CFB96E3D-FCBE-4047-B693-B533F162C8C2}" destId="{DAB46B55-340F-4BD6-8348-22B89EC3D28B}" srcOrd="0" destOrd="0" parTransId="{50224C4A-1725-440B-8467-A13E283EA4BB}" sibTransId="{EBF5BC83-15EA-4B4B-AF5D-AF13BE32E5C4}"/>
    <dgm:cxn modelId="{3F3EEA64-D77B-2848-A40A-03A276DF926F}" type="presOf" srcId="{DAB46B55-340F-4BD6-8348-22B89EC3D28B}" destId="{5B103BF8-E095-4F68-BC4D-36148A0293B9}" srcOrd="0" destOrd="0" presId="urn:microsoft.com/office/officeart/2005/8/layout/pyramid3"/>
    <dgm:cxn modelId="{D79DF05C-C67E-EB4C-A771-B853049AD82B}" type="presOf" srcId="{CFB96E3D-FCBE-4047-B693-B533F162C8C2}" destId="{5C66EBEF-B69B-41D7-86CC-7E23ADE4E9A6}" srcOrd="0" destOrd="0" presId="urn:microsoft.com/office/officeart/2005/8/layout/pyramid3"/>
    <dgm:cxn modelId="{3CF859E1-6CFF-6B4F-A05C-464B3CB4E4A5}" type="presParOf" srcId="{5C66EBEF-B69B-41D7-86CC-7E23ADE4E9A6}" destId="{C1AE57CB-50B8-4FC6-A024-0062D9D20834}" srcOrd="0" destOrd="0" presId="urn:microsoft.com/office/officeart/2005/8/layout/pyramid3"/>
    <dgm:cxn modelId="{51A6FDAD-8E0E-EC43-8E29-8BC774A5D6DC}" type="presParOf" srcId="{C1AE57CB-50B8-4FC6-A024-0062D9D20834}" destId="{5B103BF8-E095-4F68-BC4D-36148A0293B9}" srcOrd="0" destOrd="0" presId="urn:microsoft.com/office/officeart/2005/8/layout/pyramid3"/>
    <dgm:cxn modelId="{0F5259CD-0F59-814B-88EE-3C9B9B9A86BC}" type="presParOf" srcId="{C1AE57CB-50B8-4FC6-A024-0062D9D20834}" destId="{21831CEC-418D-4DAD-A16B-672F07C174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69398-FB01-40F8-8D52-E6295F7E9BA1}" type="doc">
      <dgm:prSet loTypeId="urn:microsoft.com/office/officeart/2005/8/layout/pyramid1" loCatId="pyramid" qsTypeId="urn:microsoft.com/office/officeart/2005/8/quickstyle/simple4" qsCatId="simple" csTypeId="urn:microsoft.com/office/officeart/2005/8/colors/accent0_3" csCatId="mainScheme" phldr="1"/>
      <dgm:spPr/>
    </dgm:pt>
    <dgm:pt modelId="{C219DBF2-3A2D-4EF9-BAB6-272BB48156DB}">
      <dgm:prSet phldrT="[Text]"/>
      <dgm:spPr>
        <a:gradFill rotWithShape="0">
          <a:gsLst>
            <a:gs pos="0">
              <a:srgbClr val="8BABBD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</dgm:spPr>
      <dgm:t>
        <a:bodyPr anchor="b" anchorCtr="1"/>
        <a:lstStyle/>
        <a:p>
          <a:endParaRPr lang="en-GB" b="0" dirty="0">
            <a:latin typeface="Impact" pitchFamily="34" charset="0"/>
          </a:endParaRPr>
        </a:p>
      </dgm:t>
    </dgm:pt>
    <dgm:pt modelId="{B89CBB16-D453-4BA9-B264-506ADD7B979F}" type="parTrans" cxnId="{25AF288C-9752-4B82-87EC-2472A51E05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EE56C4B-B4F4-4B97-BD59-95703556CAE1}" type="sibTrans" cxnId="{25AF288C-9752-4B82-87EC-2472A51E05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B189A4A-4083-41D6-A2E4-EC443FE85993}" type="pres">
      <dgm:prSet presAssocID="{EFF69398-FB01-40F8-8D52-E6295F7E9BA1}" presName="Name0" presStyleCnt="0">
        <dgm:presLayoutVars>
          <dgm:dir/>
          <dgm:animLvl val="lvl"/>
          <dgm:resizeHandles val="exact"/>
        </dgm:presLayoutVars>
      </dgm:prSet>
      <dgm:spPr/>
    </dgm:pt>
    <dgm:pt modelId="{3D910645-13CB-47EC-BA28-9F29919FE956}" type="pres">
      <dgm:prSet presAssocID="{C219DBF2-3A2D-4EF9-BAB6-272BB48156DB}" presName="Name8" presStyleCnt="0"/>
      <dgm:spPr/>
    </dgm:pt>
    <dgm:pt modelId="{56C8CA67-517B-4B51-AC69-3A2B7C423322}" type="pres">
      <dgm:prSet presAssocID="{C219DBF2-3A2D-4EF9-BAB6-272BB48156DB}" presName="level" presStyleLbl="node1" presStyleIdx="0" presStyleCnt="1" custLinFactNeighborX="12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5A77F-3ADA-49EC-A234-5D9E7AF21D2C}" type="pres">
      <dgm:prSet presAssocID="{C219DBF2-3A2D-4EF9-BAB6-272BB48156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24460C-7C8A-C44D-B8E4-BD14F7DA1701}" type="presOf" srcId="{C219DBF2-3A2D-4EF9-BAB6-272BB48156DB}" destId="{56C8CA67-517B-4B51-AC69-3A2B7C423322}" srcOrd="0" destOrd="0" presId="urn:microsoft.com/office/officeart/2005/8/layout/pyramid1"/>
    <dgm:cxn modelId="{25AF288C-9752-4B82-87EC-2472A51E05E5}" srcId="{EFF69398-FB01-40F8-8D52-E6295F7E9BA1}" destId="{C219DBF2-3A2D-4EF9-BAB6-272BB48156DB}" srcOrd="0" destOrd="0" parTransId="{B89CBB16-D453-4BA9-B264-506ADD7B979F}" sibTransId="{9EE56C4B-B4F4-4B97-BD59-95703556CAE1}"/>
    <dgm:cxn modelId="{F5A9D6C9-97CC-914F-AA9D-183C14DE61C6}" type="presOf" srcId="{C219DBF2-3A2D-4EF9-BAB6-272BB48156DB}" destId="{BAA5A77F-3ADA-49EC-A234-5D9E7AF21D2C}" srcOrd="1" destOrd="0" presId="urn:microsoft.com/office/officeart/2005/8/layout/pyramid1"/>
    <dgm:cxn modelId="{D34D4CA8-2D7C-C649-AEA9-F3F7356DAB27}" type="presOf" srcId="{EFF69398-FB01-40F8-8D52-E6295F7E9BA1}" destId="{AB189A4A-4083-41D6-A2E4-EC443FE85993}" srcOrd="0" destOrd="0" presId="urn:microsoft.com/office/officeart/2005/8/layout/pyramid1"/>
    <dgm:cxn modelId="{CB770DF2-B125-AD4D-AEF0-C0CD66A1E7F1}" type="presParOf" srcId="{AB189A4A-4083-41D6-A2E4-EC443FE85993}" destId="{3D910645-13CB-47EC-BA28-9F29919FE956}" srcOrd="0" destOrd="0" presId="urn:microsoft.com/office/officeart/2005/8/layout/pyramid1"/>
    <dgm:cxn modelId="{89590D93-9E9B-A14B-908A-8073073B7ED6}" type="presParOf" srcId="{3D910645-13CB-47EC-BA28-9F29919FE956}" destId="{56C8CA67-517B-4B51-AC69-3A2B7C423322}" srcOrd="0" destOrd="0" presId="urn:microsoft.com/office/officeart/2005/8/layout/pyramid1"/>
    <dgm:cxn modelId="{BD5F46C4-A6A1-FA4E-B94C-F8380624095A}" type="presParOf" srcId="{3D910645-13CB-47EC-BA28-9F29919FE956}" destId="{BAA5A77F-3ADA-49EC-A234-5D9E7AF21D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81A11B-A524-4292-8E1C-5E3D5E783BED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9558FC7-C75D-4C90-ADF4-EDCA08BDB9AB}">
      <dgm:prSet phldrT="[Text]" custT="1"/>
      <dgm:spPr>
        <a:solidFill>
          <a:schemeClr val="accent4">
            <a:lumMod val="50000"/>
            <a:alpha val="49804"/>
          </a:schemeClr>
        </a:solidFill>
      </dgm:spPr>
      <dgm:t>
        <a:bodyPr/>
        <a:lstStyle/>
        <a:p>
          <a:r>
            <a:rPr lang="en-GB" sz="1400" b="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Holistic</a:t>
          </a:r>
        </a:p>
        <a:p>
          <a:r>
            <a:rPr lang="en-GB" sz="1400" b="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approach</a:t>
          </a:r>
          <a:endParaRPr lang="en-GB" sz="1400" b="0" dirty="0">
            <a:solidFill>
              <a:schemeClr val="bg1"/>
            </a:solidFill>
            <a:latin typeface="Arial Rounded MT Bold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84C5E791-EDB7-4207-B849-9C537C324885}" type="parTrans" cxnId="{910DC806-1D9E-432C-8E4C-A3F3EDDF7BAF}">
      <dgm:prSet/>
      <dgm:spPr/>
      <dgm:t>
        <a:bodyPr/>
        <a:lstStyle/>
        <a:p>
          <a:endParaRPr lang="en-GB"/>
        </a:p>
      </dgm:t>
    </dgm:pt>
    <dgm:pt modelId="{CA326E46-BBBE-4B2D-A8D1-69D662ABA75B}" type="sibTrans" cxnId="{910DC806-1D9E-432C-8E4C-A3F3EDDF7BAF}">
      <dgm:prSet/>
      <dgm:spPr/>
      <dgm:t>
        <a:bodyPr/>
        <a:lstStyle/>
        <a:p>
          <a:endParaRPr lang="en-GB"/>
        </a:p>
      </dgm:t>
    </dgm:pt>
    <dgm:pt modelId="{F635DB38-603A-440F-973F-AAAD7FB62EBF}">
      <dgm:prSet phldrT="[Text]" custT="1"/>
      <dgm:spPr>
        <a:solidFill>
          <a:srgbClr val="879A9D">
            <a:alpha val="49804"/>
          </a:srgbClr>
        </a:solidFill>
      </dgm:spPr>
      <dgm:t>
        <a:bodyPr/>
        <a:lstStyle/>
        <a:p>
          <a:r>
            <a:rPr lang="en-GB" sz="140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Enviro-</a:t>
          </a:r>
        </a:p>
        <a:p>
          <a:r>
            <a:rPr lang="en-GB" sz="140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culture</a:t>
          </a:r>
        </a:p>
      </dgm:t>
    </dgm:pt>
    <dgm:pt modelId="{20F5855E-E415-4B4A-AB9A-7B3924138180}" type="parTrans" cxnId="{07D9AEE7-E456-4B68-AA49-FAE460619E2B}">
      <dgm:prSet/>
      <dgm:spPr/>
      <dgm:t>
        <a:bodyPr/>
        <a:lstStyle/>
        <a:p>
          <a:endParaRPr lang="en-GB"/>
        </a:p>
      </dgm:t>
    </dgm:pt>
    <dgm:pt modelId="{8185AD16-A512-45E0-88F0-6EE3BAAB253E}" type="sibTrans" cxnId="{07D9AEE7-E456-4B68-AA49-FAE460619E2B}">
      <dgm:prSet/>
      <dgm:spPr/>
      <dgm:t>
        <a:bodyPr/>
        <a:lstStyle/>
        <a:p>
          <a:endParaRPr lang="en-GB"/>
        </a:p>
      </dgm:t>
    </dgm:pt>
    <dgm:pt modelId="{A59E1633-CACF-4025-8E9E-B2362436D994}" type="pres">
      <dgm:prSet presAssocID="{8281A11B-A524-4292-8E1C-5E3D5E783B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E99591-21F1-42E1-B913-D16579F04E93}" type="pres">
      <dgm:prSet presAssocID="{99558FC7-C75D-4C90-ADF4-EDCA08BDB9AB}" presName="circ1" presStyleLbl="vennNode1" presStyleIdx="0" presStyleCnt="2"/>
      <dgm:spPr/>
      <dgm:t>
        <a:bodyPr/>
        <a:lstStyle/>
        <a:p>
          <a:endParaRPr lang="en-GB"/>
        </a:p>
      </dgm:t>
    </dgm:pt>
    <dgm:pt modelId="{17866EF0-F2DF-4BCF-84A7-03B0A4A970AF}" type="pres">
      <dgm:prSet presAssocID="{99558FC7-C75D-4C90-ADF4-EDCA08BDB9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0F42F-367C-4C6A-8DA1-19D95938FCBA}" type="pres">
      <dgm:prSet presAssocID="{F635DB38-603A-440F-973F-AAAD7FB62EBF}" presName="circ2" presStyleLbl="vennNode1" presStyleIdx="1" presStyleCnt="2" custLinFactNeighborX="-50" custLinFactNeighborY="-820"/>
      <dgm:spPr/>
      <dgm:t>
        <a:bodyPr/>
        <a:lstStyle/>
        <a:p>
          <a:endParaRPr lang="en-GB"/>
        </a:p>
      </dgm:t>
    </dgm:pt>
    <dgm:pt modelId="{1E7D2253-E669-4C74-BACD-043BEA5D9D3A}" type="pres">
      <dgm:prSet presAssocID="{F635DB38-603A-440F-973F-AAAD7FB62E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4F8E29-91C8-E34F-87B6-179B78E11F89}" type="presOf" srcId="{99558FC7-C75D-4C90-ADF4-EDCA08BDB9AB}" destId="{17866EF0-F2DF-4BCF-84A7-03B0A4A970AF}" srcOrd="1" destOrd="0" presId="urn:microsoft.com/office/officeart/2005/8/layout/venn1"/>
    <dgm:cxn modelId="{6792A0AE-619D-004C-9CCB-078B7BEC39FF}" type="presOf" srcId="{F635DB38-603A-440F-973F-AAAD7FB62EBF}" destId="{1E7D2253-E669-4C74-BACD-043BEA5D9D3A}" srcOrd="1" destOrd="0" presId="urn:microsoft.com/office/officeart/2005/8/layout/venn1"/>
    <dgm:cxn modelId="{F7ADA134-021D-6548-B710-E26C643C2F3B}" type="presOf" srcId="{F635DB38-603A-440F-973F-AAAD7FB62EBF}" destId="{7DB0F42F-367C-4C6A-8DA1-19D95938FCBA}" srcOrd="0" destOrd="0" presId="urn:microsoft.com/office/officeart/2005/8/layout/venn1"/>
    <dgm:cxn modelId="{BEDD3287-BEFF-C241-8696-1ABB1127D77E}" type="presOf" srcId="{99558FC7-C75D-4C90-ADF4-EDCA08BDB9AB}" destId="{38E99591-21F1-42E1-B913-D16579F04E93}" srcOrd="0" destOrd="0" presId="urn:microsoft.com/office/officeart/2005/8/layout/venn1"/>
    <dgm:cxn modelId="{A9226406-F635-1648-905F-1448F6DB6DF9}" type="presOf" srcId="{8281A11B-A524-4292-8E1C-5E3D5E783BED}" destId="{A59E1633-CACF-4025-8E9E-B2362436D994}" srcOrd="0" destOrd="0" presId="urn:microsoft.com/office/officeart/2005/8/layout/venn1"/>
    <dgm:cxn modelId="{07D9AEE7-E456-4B68-AA49-FAE460619E2B}" srcId="{8281A11B-A524-4292-8E1C-5E3D5E783BED}" destId="{F635DB38-603A-440F-973F-AAAD7FB62EBF}" srcOrd="1" destOrd="0" parTransId="{20F5855E-E415-4B4A-AB9A-7B3924138180}" sibTransId="{8185AD16-A512-45E0-88F0-6EE3BAAB253E}"/>
    <dgm:cxn modelId="{910DC806-1D9E-432C-8E4C-A3F3EDDF7BAF}" srcId="{8281A11B-A524-4292-8E1C-5E3D5E783BED}" destId="{99558FC7-C75D-4C90-ADF4-EDCA08BDB9AB}" srcOrd="0" destOrd="0" parTransId="{84C5E791-EDB7-4207-B849-9C537C324885}" sibTransId="{CA326E46-BBBE-4B2D-A8D1-69D662ABA75B}"/>
    <dgm:cxn modelId="{A9AB97B9-0C6B-9444-80D4-39A283F25CF7}" type="presParOf" srcId="{A59E1633-CACF-4025-8E9E-B2362436D994}" destId="{38E99591-21F1-42E1-B913-D16579F04E93}" srcOrd="0" destOrd="0" presId="urn:microsoft.com/office/officeart/2005/8/layout/venn1"/>
    <dgm:cxn modelId="{16D57C8C-A61C-404B-8397-A766D8CF3BBF}" type="presParOf" srcId="{A59E1633-CACF-4025-8E9E-B2362436D994}" destId="{17866EF0-F2DF-4BCF-84A7-03B0A4A970AF}" srcOrd="1" destOrd="0" presId="urn:microsoft.com/office/officeart/2005/8/layout/venn1"/>
    <dgm:cxn modelId="{E199A316-D98C-2C4C-95FA-9D8F1A064A24}" type="presParOf" srcId="{A59E1633-CACF-4025-8E9E-B2362436D994}" destId="{7DB0F42F-367C-4C6A-8DA1-19D95938FCBA}" srcOrd="2" destOrd="0" presId="urn:microsoft.com/office/officeart/2005/8/layout/venn1"/>
    <dgm:cxn modelId="{9A3BB2CF-FB66-4B45-A755-6C4BBE06D00C}" type="presParOf" srcId="{A59E1633-CACF-4025-8E9E-B2362436D994}" destId="{1E7D2253-E669-4C74-BACD-043BEA5D9D3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03BF8-E095-4F68-BC4D-36148A0293B9}">
      <dsp:nvSpPr>
        <dsp:cNvPr id="0" name=""/>
        <dsp:cNvSpPr/>
      </dsp:nvSpPr>
      <dsp:spPr>
        <a:xfrm rot="10800000">
          <a:off x="0" y="0"/>
          <a:ext cx="1142976" cy="1785926"/>
        </a:xfrm>
        <a:prstGeom prst="trapezoid">
          <a:avLst>
            <a:gd name="adj" fmla="val 50000"/>
          </a:avLst>
        </a:prstGeom>
        <a:gradFill flip="none" rotWithShape="1">
          <a:gsLst>
            <a:gs pos="0">
              <a:srgbClr val="BFD2DB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  <a:latin typeface="Impact" pitchFamily="34" charset="0"/>
            </a:rPr>
            <a:t>Emergence</a:t>
          </a:r>
          <a:endParaRPr lang="en-GB" sz="1400" kern="1200" dirty="0">
            <a:solidFill>
              <a:schemeClr val="bg1"/>
            </a:solidFill>
            <a:latin typeface="Impact" pitchFamily="34" charset="0"/>
          </a:endParaRPr>
        </a:p>
      </dsp:txBody>
      <dsp:txXfrm rot="-10800000">
        <a:off x="0" y="0"/>
        <a:ext cx="1142976" cy="178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8CA67-517B-4B51-AC69-3A2B7C423322}">
      <dsp:nvSpPr>
        <dsp:cNvPr id="0" name=""/>
        <dsp:cNvSpPr/>
      </dsp:nvSpPr>
      <dsp:spPr>
        <a:xfrm>
          <a:off x="0" y="0"/>
          <a:ext cx="1143008" cy="1817686"/>
        </a:xfrm>
        <a:prstGeom prst="trapezoid">
          <a:avLst>
            <a:gd name="adj" fmla="val 50000"/>
          </a:avLst>
        </a:prstGeom>
        <a:gradFill rotWithShape="0">
          <a:gsLst>
            <a:gs pos="0">
              <a:srgbClr val="8BABBD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b" anchorCtr="1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b="0" kern="1200" dirty="0">
            <a:latin typeface="Impact" pitchFamily="34" charset="0"/>
          </a:endParaRPr>
        </a:p>
      </dsp:txBody>
      <dsp:txXfrm>
        <a:off x="0" y="0"/>
        <a:ext cx="1143008" cy="1817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99591-21F1-42E1-B913-D16579F04E93}">
      <dsp:nvSpPr>
        <dsp:cNvPr id="0" name=""/>
        <dsp:cNvSpPr/>
      </dsp:nvSpPr>
      <dsp:spPr>
        <a:xfrm>
          <a:off x="62686" y="155556"/>
          <a:ext cx="1546275" cy="1546275"/>
        </a:xfrm>
        <a:prstGeom prst="ellipse">
          <a:avLst/>
        </a:prstGeom>
        <a:solidFill>
          <a:schemeClr val="accent4">
            <a:lumMod val="50000"/>
            <a:alpha val="4980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Holistic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approach</a:t>
          </a:r>
          <a:endParaRPr lang="en-GB" sz="1400" b="0" kern="1200" dirty="0">
            <a:solidFill>
              <a:schemeClr val="bg1"/>
            </a:solidFill>
            <a:latin typeface="Arial Rounded MT Bold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278608" y="337895"/>
        <a:ext cx="891546" cy="1181597"/>
      </dsp:txXfrm>
    </dsp:sp>
    <dsp:sp modelId="{7DB0F42F-367C-4C6A-8DA1-19D95938FCBA}">
      <dsp:nvSpPr>
        <dsp:cNvPr id="0" name=""/>
        <dsp:cNvSpPr/>
      </dsp:nvSpPr>
      <dsp:spPr>
        <a:xfrm>
          <a:off x="1176346" y="142876"/>
          <a:ext cx="1546275" cy="1546275"/>
        </a:xfrm>
        <a:prstGeom prst="ellipse">
          <a:avLst/>
        </a:prstGeom>
        <a:solidFill>
          <a:srgbClr val="879A9D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Enviro-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rPr>
            <a:t>culture</a:t>
          </a:r>
        </a:p>
      </dsp:txBody>
      <dsp:txXfrm>
        <a:off x="1615154" y="325215"/>
        <a:ext cx="891546" cy="118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646B5-74F9-B04B-A2DB-F6FF482B5DE0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0577F-13B4-4B4A-8FAF-F21E9F88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0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0577F-13B4-4B4A-8FAF-F21E9F88D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14053-EC57-444E-8969-717D08E06103}" type="slidenum">
              <a:rPr lang="en-GB"/>
              <a:pPr/>
              <a:t>6</a:t>
            </a:fld>
            <a:endParaRPr lang="en-GB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9094-FA39-0346-AC56-5C402F116CA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32FA-84BD-2C46-975E-0AA86241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hyperlink" Target="http://www.bluesci.org.uk" TargetMode="External"/><Relationship Id="rId6" Type="http://schemas.openxmlformats.org/officeDocument/2006/relationships/hyperlink" Target="mailto:enquiries@bluesci.org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152" y="2204883"/>
            <a:ext cx="6279756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blueSCI Mental Health and Wellbeing Service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Alicia Clare &amp; Stuart Webster</a:t>
            </a:r>
            <a:endParaRPr lang="en-US" dirty="0"/>
          </a:p>
        </p:txBody>
      </p:sp>
      <p:pic>
        <p:nvPicPr>
          <p:cNvPr id="7" name="Picture 6" descr="2000-01-01 00.00.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010"/>
            <a:ext cx="3878900" cy="2187795"/>
          </a:xfrm>
          <a:prstGeom prst="rect">
            <a:avLst/>
          </a:prstGeom>
        </p:spPr>
      </p:pic>
      <p:pic>
        <p:nvPicPr>
          <p:cNvPr id="5" name="Picture 4" descr="parting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60" y="0"/>
            <a:ext cx="5164439" cy="2106461"/>
          </a:xfrm>
          <a:prstGeom prst="rect">
            <a:avLst/>
          </a:prstGeom>
        </p:spPr>
      </p:pic>
      <p:pic>
        <p:nvPicPr>
          <p:cNvPr id="6" name="Picture 5" descr="partington about 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69" y="-4516"/>
            <a:ext cx="5175510" cy="2110977"/>
          </a:xfrm>
          <a:prstGeom prst="rect">
            <a:avLst/>
          </a:prstGeom>
        </p:spPr>
      </p:pic>
      <p:pic>
        <p:nvPicPr>
          <p:cNvPr id="4" name="Picture 3" descr="broomwood about 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33" y="4684010"/>
            <a:ext cx="5363847" cy="2187795"/>
          </a:xfrm>
          <a:prstGeom prst="rect">
            <a:avLst/>
          </a:prstGeom>
        </p:spPr>
      </p:pic>
      <p:pic>
        <p:nvPicPr>
          <p:cNvPr id="8" name="Picture 7" descr="blue sc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4" y="2339498"/>
            <a:ext cx="245668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8322"/>
            <a:ext cx="9144000" cy="1688813"/>
            <a:chOff x="0" y="161156"/>
            <a:chExt cx="8686609" cy="1423455"/>
          </a:xfrm>
        </p:grpSpPr>
        <p:pic>
          <p:nvPicPr>
            <p:cNvPr id="5" name="Picture 4" descr="partington about u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517" y="161156"/>
              <a:ext cx="3483092" cy="1420677"/>
            </a:xfrm>
            <a:prstGeom prst="rect">
              <a:avLst/>
            </a:prstGeom>
          </p:spPr>
        </p:pic>
        <p:pic>
          <p:nvPicPr>
            <p:cNvPr id="6" name="Picture 5" descr="2000-01-01 00.00.17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747" y="165672"/>
              <a:ext cx="2510814" cy="1416161"/>
            </a:xfrm>
            <a:prstGeom prst="rect">
              <a:avLst/>
            </a:prstGeom>
          </p:spPr>
        </p:pic>
        <p:pic>
          <p:nvPicPr>
            <p:cNvPr id="7" name="Picture 6" descr="broomwood about u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674"/>
              <a:ext cx="3478827" cy="14189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926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Mental Health and wellbeing commissioned service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elived</a:t>
            </a:r>
            <a:r>
              <a:rPr lang="en-US" dirty="0" smtClean="0"/>
              <a:t> through facilitating 4 community venues.</a:t>
            </a:r>
          </a:p>
          <a:p>
            <a:r>
              <a:rPr lang="en-US" dirty="0" smtClean="0"/>
              <a:t>Two of which are embedded within library services.</a:t>
            </a:r>
          </a:p>
          <a:p>
            <a:r>
              <a:rPr lang="en-US" dirty="0" smtClean="0"/>
              <a:t>Over 100 volunteers </a:t>
            </a:r>
          </a:p>
          <a:p>
            <a:r>
              <a:rPr lang="en-US" dirty="0" smtClean="0"/>
              <a:t>Over 50 community groups and partners</a:t>
            </a:r>
          </a:p>
          <a:p>
            <a:r>
              <a:rPr lang="en-US" dirty="0" smtClean="0"/>
              <a:t>Grant distribution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6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555"/>
            <a:ext cx="9144000" cy="70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8322"/>
            <a:ext cx="9144000" cy="1688813"/>
            <a:chOff x="0" y="161156"/>
            <a:chExt cx="8686609" cy="1423455"/>
          </a:xfrm>
        </p:grpSpPr>
        <p:pic>
          <p:nvPicPr>
            <p:cNvPr id="5" name="Picture 4" descr="partington about u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517" y="161156"/>
              <a:ext cx="3483092" cy="1420677"/>
            </a:xfrm>
            <a:prstGeom prst="rect">
              <a:avLst/>
            </a:prstGeom>
          </p:spPr>
        </p:pic>
        <p:pic>
          <p:nvPicPr>
            <p:cNvPr id="6" name="Picture 5" descr="2000-01-01 00.00.17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747" y="165672"/>
              <a:ext cx="2510814" cy="1416161"/>
            </a:xfrm>
            <a:prstGeom prst="rect">
              <a:avLst/>
            </a:prstGeom>
          </p:spPr>
        </p:pic>
        <p:pic>
          <p:nvPicPr>
            <p:cNvPr id="7" name="Picture 6" descr="broomwood about u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674"/>
              <a:ext cx="3478827" cy="14189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blueSCI facilitates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30" y="1821096"/>
            <a:ext cx="8480006" cy="4721859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Wellbeing Hubs run by &amp; for local residents</a:t>
            </a:r>
          </a:p>
          <a:p>
            <a:r>
              <a:rPr lang="en-US" sz="3500" dirty="0" smtClean="0"/>
              <a:t>Creative Arts &amp; Cultural Opportunities</a:t>
            </a:r>
          </a:p>
          <a:p>
            <a:r>
              <a:rPr lang="en-US" sz="3500" dirty="0" smtClean="0"/>
              <a:t>Psychological Interventions in a social setting</a:t>
            </a:r>
          </a:p>
          <a:p>
            <a:r>
              <a:rPr lang="en-US" sz="3500" dirty="0" smtClean="0"/>
              <a:t>Range </a:t>
            </a:r>
            <a:r>
              <a:rPr lang="en-US" sz="3500" dirty="0"/>
              <a:t>of courses, skills sharing, social enterprise </a:t>
            </a:r>
            <a:endParaRPr lang="en-US" sz="3500" dirty="0" smtClean="0"/>
          </a:p>
          <a:p>
            <a:r>
              <a:rPr lang="en-US" sz="3500" dirty="0" smtClean="0"/>
              <a:t>Volunteer training opportunities</a:t>
            </a:r>
          </a:p>
          <a:p>
            <a:r>
              <a:rPr lang="en-US" sz="3600" dirty="0"/>
              <a:t>Learning Environment </a:t>
            </a:r>
            <a:r>
              <a:rPr lang="en-US" sz="3600" dirty="0" smtClean="0"/>
              <a:t>with high </a:t>
            </a:r>
            <a:r>
              <a:rPr lang="en-US" sz="3600" dirty="0"/>
              <a:t>quality arts and sports </a:t>
            </a:r>
            <a:r>
              <a:rPr lang="en-US" sz="3600" dirty="0" smtClean="0"/>
              <a:t>facilities</a:t>
            </a:r>
            <a:endParaRPr lang="en-US" sz="3600" dirty="0"/>
          </a:p>
          <a:p>
            <a:r>
              <a:rPr lang="en-US" sz="3600" dirty="0"/>
              <a:t>2 Community cafes</a:t>
            </a:r>
          </a:p>
          <a:p>
            <a:endParaRPr lang="en-US" sz="35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66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52" y="-1"/>
            <a:ext cx="6290502" cy="69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Diagram 56"/>
          <p:cNvGraphicFramePr/>
          <p:nvPr/>
        </p:nvGraphicFramePr>
        <p:xfrm>
          <a:off x="4000496" y="2928934"/>
          <a:ext cx="1142976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Oval 66"/>
          <p:cNvSpPr/>
          <p:nvPr/>
        </p:nvSpPr>
        <p:spPr>
          <a:xfrm>
            <a:off x="4376738" y="2662238"/>
            <a:ext cx="1500187" cy="15001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 Unicode MS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267075" y="2686050"/>
            <a:ext cx="1500188" cy="15001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 Unicode MS" pitchFamily="34" charset="-12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29063" y="2900363"/>
            <a:ext cx="1285875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88" y="3238500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+mn-ea"/>
              </a:rPr>
              <a:t>Access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+mn-ea"/>
              </a:rPr>
              <a:t>as a catalyst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1625" y="1785938"/>
            <a:ext cx="3248025" cy="3248025"/>
            <a:chOff x="1571604" y="1785926"/>
            <a:chExt cx="3247850" cy="3247850"/>
          </a:xfrm>
        </p:grpSpPr>
        <p:sp>
          <p:nvSpPr>
            <p:cNvPr id="16" name="TextBox 15"/>
            <p:cNvSpPr txBox="1"/>
            <p:nvPr/>
          </p:nvSpPr>
          <p:spPr>
            <a:xfrm>
              <a:off x="3357446" y="1857359"/>
              <a:ext cx="798469" cy="457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604A7B"/>
                  </a:solidFill>
                  <a:latin typeface="Arial Unicode MS" charset="0"/>
                </a:rPr>
                <a:t>Respond</a:t>
              </a:r>
            </a:p>
            <a:p>
              <a:pPr eaLnBrk="1" hangingPunct="1"/>
              <a:endParaRPr lang="en-GB" sz="1200" b="1">
                <a:solidFill>
                  <a:srgbClr val="604A7B"/>
                </a:solidFill>
                <a:latin typeface="Arial Unicode MS" charset="0"/>
              </a:endParaRPr>
            </a:p>
          </p:txBody>
        </p:sp>
        <p:sp>
          <p:nvSpPr>
            <p:cNvPr id="39" name="Circular Arrow 38"/>
            <p:cNvSpPr/>
            <p:nvPr/>
          </p:nvSpPr>
          <p:spPr>
            <a:xfrm rot="21282194" flipH="1">
              <a:off x="1571604" y="1785926"/>
              <a:ext cx="3247850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8BAB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77975" y="1792288"/>
            <a:ext cx="3248025" cy="3248025"/>
            <a:chOff x="1578225" y="1792546"/>
            <a:chExt cx="3247850" cy="3247850"/>
          </a:xfrm>
        </p:grpSpPr>
        <p:sp>
          <p:nvSpPr>
            <p:cNvPr id="15" name="TextBox 14"/>
            <p:cNvSpPr txBox="1"/>
            <p:nvPr/>
          </p:nvSpPr>
          <p:spPr>
            <a:xfrm>
              <a:off x="2071911" y="1929064"/>
              <a:ext cx="585755" cy="2746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604A7B"/>
                  </a:solidFill>
                  <a:latin typeface="Arial Unicode MS" charset="0"/>
                </a:rPr>
                <a:t>Adapt</a:t>
              </a:r>
            </a:p>
          </p:txBody>
        </p:sp>
        <p:sp>
          <p:nvSpPr>
            <p:cNvPr id="42" name="Circular Arrow 41"/>
            <p:cNvSpPr/>
            <p:nvPr/>
          </p:nvSpPr>
          <p:spPr>
            <a:xfrm rot="18475943" flipH="1">
              <a:off x="1578225" y="1792546"/>
              <a:ext cx="3247850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A2B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357313" y="1792288"/>
            <a:ext cx="3484562" cy="3263900"/>
            <a:chOff x="1357290" y="1792546"/>
            <a:chExt cx="3484869" cy="3263936"/>
          </a:xfrm>
        </p:grpSpPr>
        <p:sp>
          <p:nvSpPr>
            <p:cNvPr id="14" name="TextBox 13"/>
            <p:cNvSpPr txBox="1"/>
            <p:nvPr/>
          </p:nvSpPr>
          <p:spPr>
            <a:xfrm>
              <a:off x="1357290" y="2572017"/>
              <a:ext cx="669984" cy="2746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604A7B"/>
                  </a:solidFill>
                  <a:latin typeface="Arial Unicode MS" charset="0"/>
                </a:rPr>
                <a:t>Embed</a:t>
              </a:r>
            </a:p>
          </p:txBody>
        </p:sp>
        <p:sp>
          <p:nvSpPr>
            <p:cNvPr id="40" name="Circular Arrow 39"/>
            <p:cNvSpPr/>
            <p:nvPr/>
          </p:nvSpPr>
          <p:spPr>
            <a:xfrm rot="15723100" flipH="1">
              <a:off x="1578097" y="1792421"/>
              <a:ext cx="3248061" cy="3248311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A2B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ircular Arrow 42"/>
            <p:cNvSpPr/>
            <p:nvPr/>
          </p:nvSpPr>
          <p:spPr>
            <a:xfrm rot="14121929" flipH="1">
              <a:off x="1593973" y="1808296"/>
              <a:ext cx="3248061" cy="3248311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BFD2D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574800" y="1792288"/>
            <a:ext cx="3251200" cy="3248025"/>
            <a:chOff x="1575257" y="1792546"/>
            <a:chExt cx="3250817" cy="3247850"/>
          </a:xfrm>
        </p:grpSpPr>
        <p:sp>
          <p:nvSpPr>
            <p:cNvPr id="12" name="TextBox 11"/>
            <p:cNvSpPr txBox="1"/>
            <p:nvPr/>
          </p:nvSpPr>
          <p:spPr>
            <a:xfrm rot="16753">
              <a:off x="1575257" y="4253038"/>
              <a:ext cx="1053976" cy="276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accent4">
                      <a:lumMod val="75000"/>
                    </a:schemeClr>
                  </a:solidFill>
                  <a:latin typeface="Arial Unicode MS" pitchFamily="34" charset="-128"/>
                  <a:ea typeface="+mn-ea"/>
                </a:rPr>
                <a:t>Engagement</a:t>
              </a:r>
            </a:p>
          </p:txBody>
        </p:sp>
        <p:sp>
          <p:nvSpPr>
            <p:cNvPr id="45" name="Circular Arrow 44"/>
            <p:cNvSpPr/>
            <p:nvPr/>
          </p:nvSpPr>
          <p:spPr>
            <a:xfrm rot="11982439" flipH="1">
              <a:off x="1578432" y="1792546"/>
              <a:ext cx="3247642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4964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582738" y="1797050"/>
            <a:ext cx="3248025" cy="3248025"/>
            <a:chOff x="1582685" y="1797008"/>
            <a:chExt cx="3247850" cy="3247850"/>
          </a:xfrm>
        </p:grpSpPr>
        <p:sp>
          <p:nvSpPr>
            <p:cNvPr id="13" name="TextBox 12"/>
            <p:cNvSpPr txBox="1"/>
            <p:nvPr/>
          </p:nvSpPr>
          <p:spPr>
            <a:xfrm>
              <a:off x="2851029" y="4725788"/>
              <a:ext cx="1103254" cy="277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accent4">
                      <a:lumMod val="75000"/>
                    </a:schemeClr>
                  </a:solidFill>
                  <a:latin typeface="Arial Unicode MS" pitchFamily="34" charset="-128"/>
                  <a:ea typeface="+mn-ea"/>
                </a:rPr>
                <a:t>Relationships</a:t>
              </a:r>
            </a:p>
          </p:txBody>
        </p:sp>
        <p:sp>
          <p:nvSpPr>
            <p:cNvPr id="46" name="Circular Arrow 45"/>
            <p:cNvSpPr/>
            <p:nvPr/>
          </p:nvSpPr>
          <p:spPr>
            <a:xfrm rot="9311730" flipH="1">
              <a:off x="1582685" y="1797008"/>
              <a:ext cx="3247850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5B7D8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7" name="Circular Arrow 46"/>
          <p:cNvSpPr/>
          <p:nvPr/>
        </p:nvSpPr>
        <p:spPr>
          <a:xfrm rot="5582784" flipH="1">
            <a:off x="1571625" y="1785938"/>
            <a:ext cx="3248025" cy="3248025"/>
          </a:xfrm>
          <a:prstGeom prst="circularArrow">
            <a:avLst>
              <a:gd name="adj1" fmla="val 3497"/>
              <a:gd name="adj2" fmla="val 216829"/>
              <a:gd name="adj3" fmla="val 13395556"/>
              <a:gd name="adj4" fmla="val 12913218"/>
              <a:gd name="adj5" fmla="val 4080"/>
            </a:avLst>
          </a:prstGeom>
          <a:solidFill>
            <a:srgbClr val="8BAB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Circular Arrow 47"/>
          <p:cNvSpPr/>
          <p:nvPr/>
        </p:nvSpPr>
        <p:spPr>
          <a:xfrm rot="16028010">
            <a:off x="4314825" y="1814513"/>
            <a:ext cx="3246437" cy="3246438"/>
          </a:xfrm>
          <a:prstGeom prst="circularArrow">
            <a:avLst>
              <a:gd name="adj1" fmla="val 3497"/>
              <a:gd name="adj2" fmla="val 216829"/>
              <a:gd name="adj3" fmla="val 13395556"/>
              <a:gd name="adj4" fmla="val 12913218"/>
              <a:gd name="adj5" fmla="val 4080"/>
            </a:avLst>
          </a:prstGeom>
          <a:solidFill>
            <a:srgbClr val="8BAB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322763" y="1822450"/>
            <a:ext cx="3248025" cy="3282950"/>
            <a:chOff x="4323461" y="1823139"/>
            <a:chExt cx="3247850" cy="3281972"/>
          </a:xfrm>
        </p:grpSpPr>
        <p:sp>
          <p:nvSpPr>
            <p:cNvPr id="263194" name="TextBox 21"/>
            <p:cNvSpPr txBox="1">
              <a:spLocks noChangeArrowheads="1"/>
            </p:cNvSpPr>
            <p:nvPr/>
          </p:nvSpPr>
          <p:spPr bwMode="auto">
            <a:xfrm>
              <a:off x="5214942" y="4643446"/>
              <a:ext cx="10615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Personal </a:t>
              </a:r>
            </a:p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development</a:t>
              </a:r>
            </a:p>
          </p:txBody>
        </p:sp>
        <p:sp>
          <p:nvSpPr>
            <p:cNvPr id="49" name="Circular Arrow 48"/>
            <p:cNvSpPr/>
            <p:nvPr/>
          </p:nvSpPr>
          <p:spPr>
            <a:xfrm rot="12348435">
              <a:off x="4323461" y="1823139"/>
              <a:ext cx="3247850" cy="3247057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5B7D8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310063" y="1809750"/>
            <a:ext cx="3248025" cy="3248025"/>
            <a:chOff x="4310714" y="1810394"/>
            <a:chExt cx="3247850" cy="3247850"/>
          </a:xfrm>
        </p:grpSpPr>
        <p:sp>
          <p:nvSpPr>
            <p:cNvPr id="263197" name="TextBox 20"/>
            <p:cNvSpPr txBox="1">
              <a:spLocks noChangeArrowheads="1"/>
            </p:cNvSpPr>
            <p:nvPr/>
          </p:nvSpPr>
          <p:spPr bwMode="auto">
            <a:xfrm>
              <a:off x="6572264" y="4286256"/>
              <a:ext cx="7793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Learning</a:t>
              </a:r>
            </a:p>
          </p:txBody>
        </p:sp>
        <p:sp>
          <p:nvSpPr>
            <p:cNvPr id="50" name="Circular Arrow 49"/>
            <p:cNvSpPr/>
            <p:nvPr/>
          </p:nvSpPr>
          <p:spPr>
            <a:xfrm rot="9517443">
              <a:off x="4310714" y="1810394"/>
              <a:ext cx="3247850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4964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4295775" y="1824038"/>
            <a:ext cx="4184650" cy="3248025"/>
            <a:chOff x="4295999" y="1824253"/>
            <a:chExt cx="4184089" cy="3247850"/>
          </a:xfrm>
        </p:grpSpPr>
        <p:sp>
          <p:nvSpPr>
            <p:cNvPr id="20" name="TextBox 19"/>
            <p:cNvSpPr txBox="1"/>
            <p:nvPr/>
          </p:nvSpPr>
          <p:spPr>
            <a:xfrm>
              <a:off x="6743596" y="3238639"/>
              <a:ext cx="1736492" cy="369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Arial Unicode MS" pitchFamily="34" charset="-128"/>
                  <a:ea typeface="+mn-ea"/>
                </a:rPr>
                <a:t>Transformation</a:t>
              </a:r>
            </a:p>
          </p:txBody>
        </p:sp>
        <p:sp>
          <p:nvSpPr>
            <p:cNvPr id="51" name="Circular Arrow 50"/>
            <p:cNvSpPr/>
            <p:nvPr/>
          </p:nvSpPr>
          <p:spPr>
            <a:xfrm rot="7537424">
              <a:off x="4295869" y="1824383"/>
              <a:ext cx="3247850" cy="324759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BFD2D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303713" y="1836738"/>
            <a:ext cx="3248025" cy="3248025"/>
            <a:chOff x="4304359" y="1837375"/>
            <a:chExt cx="3247850" cy="3247850"/>
          </a:xfrm>
        </p:grpSpPr>
        <p:sp>
          <p:nvSpPr>
            <p:cNvPr id="263203" name="TextBox 16"/>
            <p:cNvSpPr txBox="1">
              <a:spLocks noChangeArrowheads="1"/>
            </p:cNvSpPr>
            <p:nvPr/>
          </p:nvSpPr>
          <p:spPr bwMode="auto">
            <a:xfrm>
              <a:off x="5000628" y="1857364"/>
              <a:ext cx="10454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Raised</a:t>
              </a:r>
            </a:p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expectations</a:t>
              </a:r>
            </a:p>
          </p:txBody>
        </p:sp>
        <p:sp>
          <p:nvSpPr>
            <p:cNvPr id="52" name="Circular Arrow 51"/>
            <p:cNvSpPr/>
            <p:nvPr/>
          </p:nvSpPr>
          <p:spPr>
            <a:xfrm rot="466624">
              <a:off x="4304359" y="1837375"/>
              <a:ext cx="3247850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8BAB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4313238" y="1817688"/>
            <a:ext cx="3248025" cy="3248025"/>
            <a:chOff x="4313884" y="1818325"/>
            <a:chExt cx="3247850" cy="3247850"/>
          </a:xfrm>
        </p:grpSpPr>
        <p:sp>
          <p:nvSpPr>
            <p:cNvPr id="263206" name="TextBox 17"/>
            <p:cNvSpPr txBox="1">
              <a:spLocks noChangeArrowheads="1"/>
            </p:cNvSpPr>
            <p:nvPr/>
          </p:nvSpPr>
          <p:spPr bwMode="auto">
            <a:xfrm>
              <a:off x="6000760" y="1857364"/>
              <a:ext cx="11128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Seeing things</a:t>
              </a:r>
            </a:p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differently</a:t>
              </a:r>
            </a:p>
          </p:txBody>
        </p:sp>
        <p:sp>
          <p:nvSpPr>
            <p:cNvPr id="53" name="Circular Arrow 52"/>
            <p:cNvSpPr/>
            <p:nvPr/>
          </p:nvSpPr>
          <p:spPr>
            <a:xfrm rot="2660490">
              <a:off x="4313884" y="1818325"/>
              <a:ext cx="3247850" cy="3247850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A2B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4329113" y="1809750"/>
            <a:ext cx="3513137" cy="3246438"/>
            <a:chOff x="4328454" y="1809082"/>
            <a:chExt cx="3514127" cy="3247850"/>
          </a:xfrm>
        </p:grpSpPr>
        <p:sp>
          <p:nvSpPr>
            <p:cNvPr id="263209" name="TextBox 18"/>
            <p:cNvSpPr txBox="1">
              <a:spLocks noChangeArrowheads="1"/>
            </p:cNvSpPr>
            <p:nvPr/>
          </p:nvSpPr>
          <p:spPr bwMode="auto">
            <a:xfrm>
              <a:off x="6858016" y="2500306"/>
              <a:ext cx="9845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Eudaimonic</a:t>
              </a:r>
            </a:p>
            <a:p>
              <a:pPr eaLnBrk="1" hangingPunct="1"/>
              <a:r>
                <a:rPr lang="en-GB" sz="1200" b="1">
                  <a:solidFill>
                    <a:srgbClr val="879A9D"/>
                  </a:solidFill>
                  <a:latin typeface="Arial Unicode MS" charset="0"/>
                </a:rPr>
                <a:t>wellbeing</a:t>
              </a:r>
            </a:p>
          </p:txBody>
        </p:sp>
        <p:sp>
          <p:nvSpPr>
            <p:cNvPr id="54" name="Circular Arrow 53"/>
            <p:cNvSpPr/>
            <p:nvPr/>
          </p:nvSpPr>
          <p:spPr>
            <a:xfrm rot="5558365">
              <a:off x="4328205" y="1809331"/>
              <a:ext cx="3247850" cy="3247352"/>
            </a:xfrm>
            <a:prstGeom prst="circularArrow">
              <a:avLst>
                <a:gd name="adj1" fmla="val 3497"/>
                <a:gd name="adj2" fmla="val 216829"/>
                <a:gd name="adj3" fmla="val 13395556"/>
                <a:gd name="adj4" fmla="val 12913218"/>
                <a:gd name="adj5" fmla="val 4080"/>
              </a:avLst>
            </a:prstGeom>
            <a:solidFill>
              <a:srgbClr val="A2B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56" name="Diagram 55"/>
          <p:cNvGraphicFramePr/>
          <p:nvPr/>
        </p:nvGraphicFramePr>
        <p:xfrm>
          <a:off x="4000496" y="6858000"/>
          <a:ext cx="1143008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8" name="Diagram 57"/>
          <p:cNvGraphicFramePr/>
          <p:nvPr/>
        </p:nvGraphicFramePr>
        <p:xfrm>
          <a:off x="3181340" y="2500306"/>
          <a:ext cx="278608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357686" y="3929066"/>
            <a:ext cx="427105" cy="1059714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Flow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033838" y="5091113"/>
            <a:ext cx="1071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100" b="1">
                <a:solidFill>
                  <a:schemeClr val="bg1"/>
                </a:solidFill>
                <a:latin typeface="Arial Unicode MS" charset="0"/>
              </a:rPr>
              <a:t>Sustainability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033838" y="5334000"/>
            <a:ext cx="1071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100" b="1">
                <a:solidFill>
                  <a:schemeClr val="bg1"/>
                </a:solidFill>
                <a:latin typeface="Arial Unicode MS" charset="0"/>
              </a:rPr>
              <a:t>Partnerships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033838" y="5572125"/>
            <a:ext cx="1071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100" b="1">
                <a:solidFill>
                  <a:schemeClr val="bg1"/>
                </a:solidFill>
                <a:latin typeface="Arial Unicode MS" charset="0"/>
              </a:rPr>
              <a:t>Structure</a:t>
            </a:r>
          </a:p>
        </p:txBody>
      </p:sp>
      <p:sp>
        <p:nvSpPr>
          <p:cNvPr id="263217" name="TextBox 61"/>
          <p:cNvSpPr txBox="1">
            <a:spLocks noChangeArrowheads="1"/>
          </p:cNvSpPr>
          <p:nvPr/>
        </p:nvSpPr>
        <p:spPr bwMode="auto">
          <a:xfrm>
            <a:off x="1571625" y="214313"/>
            <a:ext cx="596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607A89"/>
                </a:solidFill>
                <a:latin typeface="Arial Rounded MT Bold" charset="0"/>
              </a:rPr>
              <a:t>The Model of Transformational Change</a:t>
            </a:r>
          </a:p>
        </p:txBody>
      </p:sp>
      <p:sp>
        <p:nvSpPr>
          <p:cNvPr id="263218" name="Rectangle 62"/>
          <p:cNvSpPr>
            <a:spLocks noChangeArrowheads="1"/>
          </p:cNvSpPr>
          <p:nvPr/>
        </p:nvSpPr>
        <p:spPr bwMode="auto">
          <a:xfrm>
            <a:off x="3495675" y="6488113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solidFill>
                  <a:srgbClr val="607A89"/>
                </a:solidFill>
                <a:latin typeface="Arial Rounded MT Bold" charset="0"/>
              </a:rPr>
              <a:t>Kilroy A.J. (2007)</a:t>
            </a:r>
          </a:p>
        </p:txBody>
      </p:sp>
      <p:sp>
        <p:nvSpPr>
          <p:cNvPr id="263219" name="Text Box 51"/>
          <p:cNvSpPr txBox="1">
            <a:spLocks noChangeArrowheads="1"/>
          </p:cNvSpPr>
          <p:nvPr/>
        </p:nvSpPr>
        <p:spPr bwMode="auto">
          <a:xfrm>
            <a:off x="539750" y="5445125"/>
            <a:ext cx="15843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666699"/>
                </a:solidFill>
                <a:latin typeface="Verdana" charset="0"/>
              </a:rPr>
              <a:t>Practitioner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666699"/>
                </a:solidFill>
                <a:latin typeface="Verdana" charset="0"/>
              </a:rPr>
              <a:t>Cycle</a:t>
            </a:r>
          </a:p>
        </p:txBody>
      </p:sp>
      <p:sp>
        <p:nvSpPr>
          <p:cNvPr id="263220" name="Text Box 52"/>
          <p:cNvSpPr txBox="1">
            <a:spLocks noChangeArrowheads="1"/>
          </p:cNvSpPr>
          <p:nvPr/>
        </p:nvSpPr>
        <p:spPr bwMode="auto">
          <a:xfrm>
            <a:off x="6588125" y="5516563"/>
            <a:ext cx="158432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chemeClr val="hlink"/>
                </a:solidFill>
                <a:latin typeface="Verdana" charset="0"/>
              </a:rPr>
              <a:t>Participant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chemeClr val="hlink"/>
                </a:solidFill>
                <a:latin typeface="Verdana" charset="0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10172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C -0.004 -0.00023 -0.00799 -0.00278 -0.00799 -0.00717 C -0.00799 -0.01319 -0.004 -0.01458 -0.00018 -0.01643 C 0.00382 -0.01921 0.00781 -0.02037 0.00781 -0.02708 C 0.00781 -0.03171 0.00382 -0.03426 -0.00018 -0.03704 C -0.004 -0.03773 -0.00799 -0.04028 -0.0073 -0.0456 C -0.00799 -0.04954 -0.00382 -0.05162 -0.00018 -0.05417 C 0.00382 -0.05486 0.00781 -0.05833 0.00781 -0.06342 C 0.00781 -0.06944 -0.00018 -0.07407 3.61111E-6 -0.07407 C -0.004 -0.07569 -0.00799 -0.07778 -0.00799 -0.08287 C -0.0073 -0.08819 -0.004 -0.08958 -0.00018 -0.09097 C 0.00382 -0.09421 0.00781 -0.09606 0.00781 -0.10139 C 0.00781 -0.10671 0.00399 -0.10856 -0.00018 -0.11088 C -0.004 -0.11412 -0.00799 -0.11458 -0.00799 -0.1206 C -0.00799 -0.12523 -0.004 -0.12731 -0.00018 -0.12917 C 0.00382 -0.13055 0.00781 -0.13333 0.00781 -0.13773 C 0.00781 -0.14444 0.00382 -0.14653 -0.00018 -0.15023 " pathEditMode="relative" rAng="16200000" ptsTypes="fffffffffffffffff">
                                      <p:cBhvr>
                                        <p:cTn id="1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4224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26713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Graphic spid="56" grpId="0">
        <p:bldAsOne/>
      </p:bldGraphic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8322"/>
            <a:ext cx="9144000" cy="1688813"/>
            <a:chOff x="0" y="161156"/>
            <a:chExt cx="8686609" cy="1423455"/>
          </a:xfrm>
        </p:grpSpPr>
        <p:pic>
          <p:nvPicPr>
            <p:cNvPr id="5" name="Picture 4" descr="partington about u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517" y="161156"/>
              <a:ext cx="3483092" cy="1420677"/>
            </a:xfrm>
            <a:prstGeom prst="rect">
              <a:avLst/>
            </a:prstGeom>
          </p:spPr>
        </p:pic>
        <p:pic>
          <p:nvPicPr>
            <p:cNvPr id="6" name="Picture 5" descr="2000-01-01 00.00.17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747" y="165672"/>
              <a:ext cx="2510814" cy="1416161"/>
            </a:xfrm>
            <a:prstGeom prst="rect">
              <a:avLst/>
            </a:prstGeom>
          </p:spPr>
        </p:pic>
        <p:pic>
          <p:nvPicPr>
            <p:cNvPr id="7" name="Picture 6" descr="broomwood about u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674"/>
              <a:ext cx="3478827" cy="14189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How to Contact Us</a:t>
            </a:r>
            <a:endParaRPr lang="en-US" b="1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768"/>
            <a:ext cx="8229600" cy="4525963"/>
          </a:xfrm>
        </p:spPr>
        <p:txBody>
          <a:bodyPr>
            <a:noAutofit/>
          </a:bodyPr>
          <a:lstStyle/>
          <a:p>
            <a:endParaRPr lang="en-US" sz="2400" dirty="0" smtClean="0">
              <a:hlinkClick r:id="rId5"/>
            </a:endParaRPr>
          </a:p>
          <a:p>
            <a:endParaRPr lang="en-US" sz="2400" dirty="0">
              <a:hlinkClick r:id="rId5"/>
            </a:endParaRPr>
          </a:p>
          <a:p>
            <a:endParaRPr lang="en-US" sz="2400" dirty="0" smtClean="0">
              <a:hlinkClick r:id="rId5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5"/>
              </a:rPr>
              <a:t>www.bluesci.org.uk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>
                <a:hlinkClick r:id="rId6"/>
              </a:rPr>
              <a:t>enquiries@bluesci.org.uk</a:t>
            </a:r>
            <a:endParaRPr lang="en-US" sz="36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74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144</Words>
  <Application>Microsoft Macintosh PowerPoint</Application>
  <PresentationFormat>On-screen Show (4:3)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Rounded MT Bold</vt:lpstr>
      <vt:lpstr>Arial Unicode MS</vt:lpstr>
      <vt:lpstr>Calibri</vt:lpstr>
      <vt:lpstr>Impact</vt:lpstr>
      <vt:lpstr>ＭＳ Ｐゴシック</vt:lpstr>
      <vt:lpstr>Verdana</vt:lpstr>
      <vt:lpstr>Arial</vt:lpstr>
      <vt:lpstr>Office Theme</vt:lpstr>
      <vt:lpstr>blueSCI Mental Health and Wellbeing Service</vt:lpstr>
      <vt:lpstr>Introduction</vt:lpstr>
      <vt:lpstr>PowerPoint Presentation</vt:lpstr>
      <vt:lpstr>What blueSCI facilitates</vt:lpstr>
      <vt:lpstr>PowerPoint Presentation</vt:lpstr>
      <vt:lpstr>PowerPoint Presentation</vt:lpstr>
      <vt:lpstr>How to Contact Us</vt:lpstr>
    </vt:vector>
  </TitlesOfParts>
  <Company>blueSCI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Webster</dc:creator>
  <cp:lastModifiedBy>Microsoft Office User</cp:lastModifiedBy>
  <cp:revision>101</cp:revision>
  <dcterms:created xsi:type="dcterms:W3CDTF">2015-01-25T13:42:26Z</dcterms:created>
  <dcterms:modified xsi:type="dcterms:W3CDTF">2015-11-17T17:21:07Z</dcterms:modified>
</cp:coreProperties>
</file>