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79" r:id="rId3"/>
    <p:sldId id="287" r:id="rId4"/>
    <p:sldId id="277" r:id="rId5"/>
    <p:sldId id="278" r:id="rId6"/>
    <p:sldId id="284" r:id="rId7"/>
    <p:sldId id="286" r:id="rId8"/>
    <p:sldId id="283" r:id="rId9"/>
    <p:sldId id="281" r:id="rId10"/>
    <p:sldId id="304" r:id="rId11"/>
    <p:sldId id="288" r:id="rId12"/>
    <p:sldId id="289" r:id="rId13"/>
    <p:sldId id="290" r:id="rId14"/>
    <p:sldId id="291" r:id="rId15"/>
    <p:sldId id="292" r:id="rId16"/>
    <p:sldId id="293" r:id="rId17"/>
    <p:sldId id="294" r:id="rId18"/>
    <p:sldId id="295" r:id="rId19"/>
    <p:sldId id="298" r:id="rId20"/>
    <p:sldId id="296" r:id="rId21"/>
    <p:sldId id="297" r:id="rId22"/>
    <p:sldId id="299" r:id="rId23"/>
    <p:sldId id="300" r:id="rId24"/>
    <p:sldId id="301" r:id="rId25"/>
    <p:sldId id="302" r:id="rId26"/>
    <p:sldId id="303" r:id="rId27"/>
    <p:sldId id="28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ew logo small.jpg"/>
          <p:cNvPicPr>
            <a:picLocks noChangeAspect="1"/>
          </p:cNvPicPr>
          <p:nvPr userDrawn="1"/>
        </p:nvPicPr>
        <p:blipFill>
          <a:blip r:embed="rId2" cstate="screen"/>
          <a:srcRect/>
          <a:stretch>
            <a:fillRect/>
          </a:stretch>
        </p:blipFill>
        <p:spPr bwMode="auto">
          <a:xfrm>
            <a:off x="7380288" y="6178550"/>
            <a:ext cx="1763712" cy="67945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100818B-2E69-45E6-89DF-1D22ECEFB934}" type="datetimeFigureOut">
              <a:rPr lang="en-GB"/>
              <a:pPr>
                <a:defRPr/>
              </a:pPr>
              <a:t>11/11/2015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F14ABA6-E456-4FAC-911E-CD592F5BFA4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3AC89DD-2115-45EB-B17F-9BA5169438D5}" type="datetimeFigureOut">
              <a:rPr lang="en-GB"/>
              <a:pPr>
                <a:defRPr/>
              </a:pPr>
              <a:t>11/11/2015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FCC48D-68CC-41AD-BD91-504A630BDBE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FF11EAC-4693-4570-A8DF-FAAC27CCB452}" type="datetimeFigureOut">
              <a:rPr lang="en-GB"/>
              <a:pPr>
                <a:defRPr/>
              </a:pPr>
              <a:t>11/11/2015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73E5397-87B8-45F5-9184-14E2650F2EA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8AE5ED-07D7-4DD5-B7E6-DBB17E8A912A}" type="datetimeFigureOut">
              <a:rPr lang="en-GB"/>
              <a:pPr>
                <a:defRPr/>
              </a:pPr>
              <a:t>11/11/2015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FB0E622-5EDC-4948-ABA3-5BAED3411D9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60A3A67-A501-499E-8143-6B20EFE16D51}" type="datetimeFigureOut">
              <a:rPr lang="en-GB"/>
              <a:pPr>
                <a:defRPr/>
              </a:pPr>
              <a:t>11/11/2015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1C9B761-6913-4ABD-BFEE-6025B2F49F8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D20730E-C61D-496C-B492-CA77C0E4ED38}" type="datetimeFigureOut">
              <a:rPr lang="en-GB"/>
              <a:pPr>
                <a:defRPr/>
              </a:pPr>
              <a:t>11/11/2015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AB97D0F-7E88-444E-883B-D74313F6B3D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55C6B7B-AB0E-4B05-BF48-FE0F5692B7E5}" type="datetimeFigureOut">
              <a:rPr lang="en-GB"/>
              <a:pPr>
                <a:defRPr/>
              </a:pPr>
              <a:t>11/11/2015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1AF7337-CFF9-4EC8-BC9A-E651BA80403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AE7510-B1C9-413D-9265-064E518C9D4C}" type="datetimeFigureOut">
              <a:rPr lang="en-GB"/>
              <a:pPr>
                <a:defRPr/>
              </a:pPr>
              <a:t>11/11/2015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B1EEF11-622C-45E8-B660-A5D3F3ED243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9E8F43-4300-4A6E-AB36-8737D831C0F1}" type="datetimeFigureOut">
              <a:rPr lang="en-GB"/>
              <a:pPr>
                <a:defRPr/>
              </a:pPr>
              <a:t>11/11/2015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E50B977-A622-4B13-BE1C-919A5E62AD3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D13905-EB6A-420B-809E-93011FD45D63}" type="datetimeFigureOut">
              <a:rPr lang="en-GB"/>
              <a:pPr>
                <a:defRPr/>
              </a:pPr>
              <a:t>11/11/2015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F56712A-B19C-4C43-BCDD-2FCFF9E097F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DA32218-6876-4E78-B842-96970C985A86}" type="datetimeFigureOut">
              <a:rPr lang="en-GB"/>
              <a:pPr>
                <a:defRPr/>
              </a:pPr>
              <a:t>11/11/2015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3D4583A-9D4B-42B6-B620-C238D2013D3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hyperlink" Target="http://pbnetwork.org.uk/richmond-fellowship-scotland-pb-case-study-2013/" TargetMode="External"/><Relationship Id="rId13" Type="http://schemas.openxmlformats.org/officeDocument/2006/relationships/image" Target="../media/image44.jpeg"/><Relationship Id="rId3" Type="http://schemas.openxmlformats.org/officeDocument/2006/relationships/image" Target="../media/image3.jpeg"/><Relationship Id="rId7" Type="http://schemas.openxmlformats.org/officeDocument/2006/relationships/hyperlink" Target="http://pbnetwork.org.uk/health-in-your-hands-using-participatory-budgeting-to-tackle-lung-disease-in-leicester/" TargetMode="External"/><Relationship Id="rId12" Type="http://schemas.openxmlformats.org/officeDocument/2006/relationships/image" Target="../media/image4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www.cles.org.uk/news/inquiry-publishes-due-north-report-on-health-equity/" TargetMode="External"/><Relationship Id="rId11" Type="http://schemas.openxmlformats.org/officeDocument/2006/relationships/image" Target="../media/image42.png"/><Relationship Id="rId5" Type="http://schemas.openxmlformats.org/officeDocument/2006/relationships/hyperlink" Target="http://pbnetwork.org.uk/well-london-uses-participatory-budgeting-to-improve-health-and-wellbeing/" TargetMode="External"/><Relationship Id="rId10" Type="http://schemas.openxmlformats.org/officeDocument/2006/relationships/image" Target="../media/image41.jpeg"/><Relationship Id="rId4" Type="http://schemas.openxmlformats.org/officeDocument/2006/relationships/hyperlink" Target="http://pbnetwork.org.uk/over-50s-vote-on-connect-hackney-aging-better-fund/" TargetMode="External"/><Relationship Id="rId9" Type="http://schemas.openxmlformats.org/officeDocument/2006/relationships/hyperlink" Target="http://pbnetwork.org.uk/your-community-your-health-your-voic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www.britac.ac.uk/templates/asset-relay.cfm?frmAssetFileID=13321" TargetMode="External"/><Relationship Id="rId4" Type="http://schemas.openxmlformats.org/officeDocument/2006/relationships/hyperlink" Target="http://www.camh.ca/en/research/about_research_at_CAMH/scientific_staff_profile/Pages/Kwame-McKenzie.a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mailto:jez.hall@pbpartners.org.uk" TargetMode="External"/><Relationship Id="rId4" Type="http://schemas.openxmlformats.org/officeDocument/2006/relationships/hyperlink" Target="http://www.sharedfuturecic.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gif"/><Relationship Id="rId2" Type="http://schemas.openxmlformats.org/officeDocument/2006/relationships/hyperlink" Target="http://youth.boston.gov/youth-lead-the-change"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PB-Event-crowd"/>
          <p:cNvPicPr>
            <a:picLocks noChangeAspect="1" noChangeArrowheads="1"/>
          </p:cNvPicPr>
          <p:nvPr/>
        </p:nvPicPr>
        <p:blipFill>
          <a:blip r:embed="rId2" cstate="screen"/>
          <a:srcRect/>
          <a:stretch>
            <a:fillRect/>
          </a:stretch>
        </p:blipFill>
        <p:spPr bwMode="auto">
          <a:xfrm>
            <a:off x="611188" y="1628775"/>
            <a:ext cx="5995987" cy="3671888"/>
          </a:xfrm>
          <a:prstGeom prst="rect">
            <a:avLst/>
          </a:prstGeom>
          <a:noFill/>
          <a:ln w="9525">
            <a:noFill/>
            <a:miter lim="800000"/>
            <a:headEnd/>
            <a:tailEnd/>
          </a:ln>
        </p:spPr>
      </p:pic>
      <p:sp>
        <p:nvSpPr>
          <p:cNvPr id="5" name="Rectangle 4"/>
          <p:cNvSpPr/>
          <p:nvPr/>
        </p:nvSpPr>
        <p:spPr>
          <a:xfrm>
            <a:off x="611188" y="188913"/>
            <a:ext cx="8532812" cy="6462712"/>
          </a:xfrm>
          <a:prstGeom prst="rect">
            <a:avLst/>
          </a:prstGeom>
        </p:spPr>
        <p:txBody>
          <a:bodyPr>
            <a:spAutoFit/>
          </a:bodyPr>
          <a:lstStyle/>
          <a:p>
            <a:pPr fontAlgn="auto">
              <a:spcBef>
                <a:spcPts val="0"/>
              </a:spcBef>
              <a:spcAft>
                <a:spcPts val="0"/>
              </a:spcAft>
              <a:defRPr/>
            </a:pPr>
            <a:r>
              <a:rPr lang="en-GB" sz="4400" b="1" dirty="0">
                <a:solidFill>
                  <a:srgbClr val="522E91"/>
                </a:solidFill>
                <a:latin typeface="+mn-lt"/>
                <a:ea typeface="+mj-ea"/>
              </a:rPr>
              <a:t>Participatory Budgeting</a:t>
            </a:r>
          </a:p>
          <a:p>
            <a:pPr fontAlgn="auto">
              <a:spcBef>
                <a:spcPts val="0"/>
              </a:spcBef>
              <a:spcAft>
                <a:spcPts val="0"/>
              </a:spcAft>
              <a:defRPr/>
            </a:pPr>
            <a:r>
              <a:rPr lang="en-GB" sz="4400" b="1" dirty="0" smtClean="0">
                <a:solidFill>
                  <a:srgbClr val="522E91"/>
                </a:solidFill>
                <a:latin typeface="+mn-lt"/>
                <a:ea typeface="+mj-ea"/>
              </a:rPr>
              <a:t>Builds mental capital</a:t>
            </a:r>
            <a:endParaRPr lang="en-GB" sz="4400" b="1" dirty="0">
              <a:solidFill>
                <a:srgbClr val="522E91"/>
              </a:solidFill>
              <a:latin typeface="+mn-lt"/>
              <a:ea typeface="+mj-ea"/>
            </a:endParaRPr>
          </a:p>
          <a:p>
            <a:pPr fontAlgn="auto">
              <a:spcBef>
                <a:spcPts val="0"/>
              </a:spcBef>
              <a:spcAft>
                <a:spcPts val="0"/>
              </a:spcAft>
              <a:defRPr/>
            </a:pPr>
            <a:endParaRPr lang="en-GB" sz="4400" b="1" dirty="0">
              <a:solidFill>
                <a:srgbClr val="522E91"/>
              </a:solidFill>
              <a:latin typeface="+mn-lt"/>
              <a:ea typeface="+mj-ea"/>
            </a:endParaRPr>
          </a:p>
          <a:p>
            <a:pPr fontAlgn="auto">
              <a:spcBef>
                <a:spcPts val="0"/>
              </a:spcBef>
              <a:spcAft>
                <a:spcPts val="0"/>
              </a:spcAft>
              <a:defRPr/>
            </a:pPr>
            <a:endParaRPr lang="en-GB" sz="4400" b="1" dirty="0">
              <a:solidFill>
                <a:srgbClr val="522E91"/>
              </a:solidFill>
              <a:latin typeface="+mn-lt"/>
              <a:ea typeface="+mj-ea"/>
            </a:endParaRPr>
          </a:p>
          <a:p>
            <a:pPr fontAlgn="auto">
              <a:spcBef>
                <a:spcPts val="0"/>
              </a:spcBef>
              <a:spcAft>
                <a:spcPts val="0"/>
              </a:spcAft>
              <a:defRPr/>
            </a:pPr>
            <a:endParaRPr lang="en-GB" sz="4400" b="1" dirty="0">
              <a:solidFill>
                <a:srgbClr val="522E91"/>
              </a:solidFill>
              <a:latin typeface="+mn-lt"/>
              <a:ea typeface="+mj-ea"/>
            </a:endParaRPr>
          </a:p>
          <a:p>
            <a:pPr fontAlgn="auto">
              <a:spcBef>
                <a:spcPts val="0"/>
              </a:spcBef>
              <a:spcAft>
                <a:spcPts val="0"/>
              </a:spcAft>
              <a:defRPr/>
            </a:pPr>
            <a:endParaRPr lang="en-GB" sz="4400" b="1" dirty="0">
              <a:solidFill>
                <a:srgbClr val="522E91"/>
              </a:solidFill>
              <a:latin typeface="+mn-lt"/>
              <a:ea typeface="+mj-ea"/>
            </a:endParaRPr>
          </a:p>
          <a:p>
            <a:pPr fontAlgn="auto">
              <a:spcBef>
                <a:spcPts val="0"/>
              </a:spcBef>
              <a:spcAft>
                <a:spcPts val="0"/>
              </a:spcAft>
              <a:defRPr/>
            </a:pPr>
            <a:endParaRPr lang="en-GB" sz="4400" b="1" dirty="0">
              <a:solidFill>
                <a:srgbClr val="522E91"/>
              </a:solidFill>
              <a:latin typeface="+mn-lt"/>
              <a:ea typeface="+mj-ea"/>
            </a:endParaRPr>
          </a:p>
          <a:p>
            <a:pPr fontAlgn="auto">
              <a:spcBef>
                <a:spcPts val="0"/>
              </a:spcBef>
              <a:spcAft>
                <a:spcPts val="0"/>
              </a:spcAft>
              <a:defRPr/>
            </a:pPr>
            <a:endParaRPr lang="en-GB" sz="4400" b="1" dirty="0">
              <a:solidFill>
                <a:srgbClr val="522E91"/>
              </a:solidFill>
              <a:latin typeface="+mn-lt"/>
              <a:ea typeface="+mj-ea"/>
            </a:endParaRPr>
          </a:p>
          <a:p>
            <a:pPr fontAlgn="auto">
              <a:spcBef>
                <a:spcPts val="0"/>
              </a:spcBef>
              <a:spcAft>
                <a:spcPts val="0"/>
              </a:spcAft>
              <a:defRPr/>
            </a:pPr>
            <a:r>
              <a:rPr lang="en-GB" sz="4400" b="1" dirty="0">
                <a:solidFill>
                  <a:srgbClr val="522E91"/>
                </a:solidFill>
                <a:latin typeface="+mn-lt"/>
                <a:ea typeface="+mj-ea"/>
              </a:rPr>
              <a:t>Jez Hall	</a:t>
            </a:r>
            <a:r>
              <a:rPr lang="en-GB" sz="4400" b="1" dirty="0" smtClean="0">
                <a:solidFill>
                  <a:srgbClr val="522E91"/>
                </a:solidFill>
                <a:latin typeface="+mn-lt"/>
                <a:ea typeface="+mj-ea"/>
              </a:rPr>
              <a:t>    </a:t>
            </a:r>
            <a:r>
              <a:rPr lang="en-GB" sz="3200" b="1" dirty="0" smtClean="0">
                <a:solidFill>
                  <a:srgbClr val="522E91"/>
                </a:solidFill>
                <a:latin typeface="+mn-lt"/>
                <a:ea typeface="+mj-ea"/>
              </a:rPr>
              <a:t>Shared Future CIC</a:t>
            </a:r>
            <a:endParaRPr lang="en-GB" sz="4400" b="1" dirty="0">
              <a:solidFill>
                <a:srgbClr val="522E91"/>
              </a:solidFill>
              <a:latin typeface="+mn-lt"/>
              <a:ea typeface="+mj-ea"/>
            </a:endParaRPr>
          </a:p>
          <a:p>
            <a:pPr fontAlgn="auto">
              <a:spcBef>
                <a:spcPts val="0"/>
              </a:spcBef>
              <a:spcAft>
                <a:spcPts val="0"/>
              </a:spcAft>
              <a:defRPr/>
            </a:pPr>
            <a:endParaRPr lang="en-GB" dirty="0">
              <a:latin typeface="+mn-lt"/>
              <a:cs typeface="+mn-cs"/>
            </a:endParaRPr>
          </a:p>
        </p:txBody>
      </p:sp>
      <p:pic>
        <p:nvPicPr>
          <p:cNvPr id="3076" name="Picture 5" descr="FINAL LOGO-color email small.jpg"/>
          <p:cNvPicPr>
            <a:picLocks noChangeAspect="1"/>
          </p:cNvPicPr>
          <p:nvPr/>
        </p:nvPicPr>
        <p:blipFill>
          <a:blip r:embed="rId3" cstate="screen"/>
          <a:srcRect/>
          <a:stretch>
            <a:fillRect/>
          </a:stretch>
        </p:blipFill>
        <p:spPr bwMode="auto">
          <a:xfrm>
            <a:off x="7019925" y="1700213"/>
            <a:ext cx="1304925" cy="1441450"/>
          </a:xfrm>
          <a:prstGeom prst="rect">
            <a:avLst/>
          </a:prstGeom>
          <a:noFill/>
          <a:ln w="9525">
            <a:noFill/>
            <a:miter lim="800000"/>
            <a:headEnd/>
            <a:tailEnd/>
          </a:ln>
        </p:spPr>
      </p:pic>
      <p:pic>
        <p:nvPicPr>
          <p:cNvPr id="3077" name="Picture 6" descr="New logo small.jpg"/>
          <p:cNvPicPr>
            <a:picLocks noChangeAspect="1"/>
          </p:cNvPicPr>
          <p:nvPr/>
        </p:nvPicPr>
        <p:blipFill>
          <a:blip r:embed="rId4" cstate="screen"/>
          <a:srcRect/>
          <a:stretch>
            <a:fillRect/>
          </a:stretch>
        </p:blipFill>
        <p:spPr bwMode="auto">
          <a:xfrm>
            <a:off x="6573838" y="5589588"/>
            <a:ext cx="2432050" cy="935037"/>
          </a:xfrm>
          <a:prstGeom prst="rect">
            <a:avLst/>
          </a:prstGeom>
          <a:noFill/>
          <a:ln w="9525">
            <a:noFill/>
            <a:miter lim="800000"/>
            <a:headEnd/>
            <a:tailEnd/>
          </a:ln>
        </p:spPr>
      </p:pic>
      <p:pic>
        <p:nvPicPr>
          <p:cNvPr id="3078" name="Picture 7" descr="LOGO-final-color-small.jpg"/>
          <p:cNvPicPr>
            <a:picLocks noChangeAspect="1"/>
          </p:cNvPicPr>
          <p:nvPr/>
        </p:nvPicPr>
        <p:blipFill>
          <a:blip r:embed="rId5" cstate="screen"/>
          <a:srcRect/>
          <a:stretch>
            <a:fillRect/>
          </a:stretch>
        </p:blipFill>
        <p:spPr bwMode="auto">
          <a:xfrm>
            <a:off x="6804025" y="3716338"/>
            <a:ext cx="2124075" cy="10620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4">
              <a:lumMod val="40000"/>
              <a:lumOff val="60000"/>
            </a:schemeClr>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R</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C</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O</a:t>
            </a:r>
            <a:br>
              <a:rPr lang="en-GB" sz="3600" dirty="0">
                <a:solidFill>
                  <a:schemeClr val="bg1"/>
                </a:solidFill>
                <a:latin typeface="+mn-lt"/>
                <a:cs typeface="+mn-cs"/>
              </a:rPr>
            </a:br>
            <a:r>
              <a:rPr lang="en-GB" sz="3600" dirty="0">
                <a:solidFill>
                  <a:schemeClr val="bg1"/>
                </a:solidFill>
                <a:latin typeface="+mn-lt"/>
                <a:cs typeface="+mn-cs"/>
              </a:rPr>
              <a:t>N</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pic>
        <p:nvPicPr>
          <p:cNvPr id="23556" name="Picture 5" descr="FINAL LOGO-color email small.jpg"/>
          <p:cNvPicPr>
            <a:picLocks noChangeAspect="1"/>
          </p:cNvPicPr>
          <p:nvPr/>
        </p:nvPicPr>
        <p:blipFill>
          <a:blip r:embed="rId3" cstate="screen"/>
          <a:srcRect/>
          <a:stretch>
            <a:fillRect/>
          </a:stretch>
        </p:blipFill>
        <p:spPr bwMode="auto">
          <a:xfrm>
            <a:off x="6300788" y="5983288"/>
            <a:ext cx="792162" cy="874712"/>
          </a:xfrm>
          <a:prstGeom prst="rect">
            <a:avLst/>
          </a:prstGeom>
          <a:noFill/>
          <a:ln w="9525">
            <a:noFill/>
            <a:miter lim="800000"/>
            <a:headEnd/>
            <a:tailEnd/>
          </a:ln>
        </p:spPr>
      </p:pic>
      <p:sp>
        <p:nvSpPr>
          <p:cNvPr id="23557" name="Rectangle 2"/>
          <p:cNvSpPr>
            <a:spLocks noGrp="1" noChangeArrowheads="1"/>
          </p:cNvSpPr>
          <p:nvPr>
            <p:ph type="title"/>
          </p:nvPr>
        </p:nvSpPr>
        <p:spPr>
          <a:xfrm>
            <a:off x="755650" y="0"/>
            <a:ext cx="8229600" cy="1143000"/>
          </a:xfrm>
        </p:spPr>
        <p:txBody>
          <a:bodyPr/>
          <a:lstStyle/>
          <a:p>
            <a:pPr eaLnBrk="1" hangingPunct="1"/>
            <a:r>
              <a:rPr lang="en-GB" smtClean="0"/>
              <a:t>What I believe</a:t>
            </a:r>
            <a:endParaRPr lang="en-US" smtClean="0"/>
          </a:p>
        </p:txBody>
      </p:sp>
      <p:sp>
        <p:nvSpPr>
          <p:cNvPr id="8" name="Rectangle 3"/>
          <p:cNvSpPr txBox="1">
            <a:spLocks noChangeArrowheads="1"/>
          </p:cNvSpPr>
          <p:nvPr/>
        </p:nvSpPr>
        <p:spPr bwMode="auto">
          <a:xfrm>
            <a:off x="755576" y="1412776"/>
            <a:ext cx="8686800" cy="4852988"/>
          </a:xfrm>
          <a:prstGeom prst="rect">
            <a:avLst/>
          </a:prstGeom>
          <a:noFill/>
          <a:ln w="9525">
            <a:noFill/>
            <a:miter lim="800000"/>
            <a:headEnd/>
            <a:tailEnd/>
          </a:ln>
        </p:spPr>
        <p:txBody>
          <a:bodyPr/>
          <a:lstStyle/>
          <a:p>
            <a:pPr marL="342900" indent="-342900">
              <a:spcBef>
                <a:spcPct val="20000"/>
              </a:spcBef>
              <a:buFont typeface="Arial" charset="0"/>
              <a:buChar char="•"/>
              <a:defRPr/>
            </a:pPr>
            <a:r>
              <a:rPr lang="en-GB" sz="3200" dirty="0" smtClean="0">
                <a:latin typeface="+mn-lt"/>
                <a:cs typeface="+mn-cs"/>
              </a:rPr>
              <a:t>Encourages volunteering</a:t>
            </a:r>
          </a:p>
          <a:p>
            <a:pPr marL="342900" indent="-342900">
              <a:spcBef>
                <a:spcPct val="20000"/>
              </a:spcBef>
              <a:buFont typeface="Arial" charset="0"/>
              <a:buChar char="•"/>
              <a:defRPr/>
            </a:pPr>
            <a:r>
              <a:rPr lang="en-GB" sz="3200" dirty="0" smtClean="0">
                <a:latin typeface="+mn-lt"/>
                <a:cs typeface="+mn-cs"/>
              </a:rPr>
              <a:t>Shows </a:t>
            </a:r>
            <a:r>
              <a:rPr lang="en-GB" sz="3200" dirty="0">
                <a:latin typeface="+mn-lt"/>
                <a:cs typeface="+mn-cs"/>
              </a:rPr>
              <a:t>there is ‘a healthy community’</a:t>
            </a:r>
          </a:p>
          <a:p>
            <a:pPr marL="342900" indent="-342900">
              <a:spcBef>
                <a:spcPct val="20000"/>
              </a:spcBef>
              <a:buFont typeface="Arial" charset="0"/>
              <a:buChar char="•"/>
              <a:defRPr/>
            </a:pPr>
            <a:r>
              <a:rPr lang="en-GB" sz="3200" dirty="0">
                <a:latin typeface="+mn-lt"/>
                <a:cs typeface="+mn-cs"/>
              </a:rPr>
              <a:t>Increases ‘happiness’ with </a:t>
            </a:r>
            <a:r>
              <a:rPr lang="en-GB" sz="3200" dirty="0" smtClean="0">
                <a:latin typeface="+mn-lt"/>
                <a:cs typeface="+mn-cs"/>
              </a:rPr>
              <a:t>democracy </a:t>
            </a:r>
            <a:endParaRPr lang="en-GB" sz="3200" dirty="0">
              <a:latin typeface="+mn-lt"/>
              <a:cs typeface="+mn-cs"/>
            </a:endParaRPr>
          </a:p>
          <a:p>
            <a:pPr marL="342900" indent="-342900">
              <a:spcBef>
                <a:spcPct val="20000"/>
              </a:spcBef>
              <a:buFont typeface="Arial" charset="0"/>
              <a:buChar char="•"/>
              <a:defRPr/>
            </a:pPr>
            <a:r>
              <a:rPr lang="en-GB" sz="3200" dirty="0">
                <a:latin typeface="+mn-lt"/>
                <a:cs typeface="+mn-cs"/>
              </a:rPr>
              <a:t>Breeds mutual respect and </a:t>
            </a:r>
            <a:r>
              <a:rPr lang="en-GB" sz="3200" dirty="0" smtClean="0">
                <a:latin typeface="+mn-lt"/>
                <a:cs typeface="+mn-cs"/>
              </a:rPr>
              <a:t>understanding</a:t>
            </a:r>
            <a:endParaRPr lang="en-GB" sz="3200" dirty="0">
              <a:latin typeface="+mn-lt"/>
              <a:cs typeface="+mn-cs"/>
            </a:endParaRPr>
          </a:p>
          <a:p>
            <a:pPr marL="342900" indent="-342900">
              <a:spcBef>
                <a:spcPct val="20000"/>
              </a:spcBef>
              <a:buFont typeface="Arial" charset="0"/>
              <a:buChar char="•"/>
              <a:defRPr/>
            </a:pPr>
            <a:r>
              <a:rPr lang="en-GB" sz="3200" dirty="0">
                <a:latin typeface="+mn-lt"/>
                <a:cs typeface="+mn-cs"/>
              </a:rPr>
              <a:t>A sense of belonging and ‘social capital’</a:t>
            </a:r>
          </a:p>
          <a:p>
            <a:pPr marL="342900" indent="-342900">
              <a:spcBef>
                <a:spcPct val="20000"/>
              </a:spcBef>
              <a:buFont typeface="Arial" charset="0"/>
              <a:buChar char="•"/>
              <a:defRPr/>
            </a:pPr>
            <a:r>
              <a:rPr lang="en-GB" sz="3200" dirty="0">
                <a:latin typeface="+mn-lt"/>
                <a:cs typeface="+mn-cs"/>
              </a:rPr>
              <a:t>Leads to stronger partnership working</a:t>
            </a:r>
          </a:p>
          <a:p>
            <a:pPr marL="342900" indent="-342900">
              <a:spcBef>
                <a:spcPct val="20000"/>
              </a:spcBef>
              <a:buFont typeface="Arial" charset="0"/>
              <a:buChar char="•"/>
              <a:defRPr/>
            </a:pPr>
            <a:r>
              <a:rPr lang="en-GB" sz="3200" dirty="0">
                <a:latin typeface="+mn-lt"/>
                <a:cs typeface="+mn-cs"/>
              </a:rPr>
              <a:t>Drives resources to the grassroots</a:t>
            </a:r>
          </a:p>
          <a:p>
            <a:pPr marL="342900" indent="-342900">
              <a:spcBef>
                <a:spcPct val="20000"/>
              </a:spcBef>
              <a:buFont typeface="Arial" charset="0"/>
              <a:buChar char="•"/>
              <a:defRPr/>
            </a:pPr>
            <a:endParaRPr lang="en-GB" sz="2800" dirty="0">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84213" cy="6858000"/>
          </a:xfrm>
          <a:prstGeom prst="rect">
            <a:avLst/>
          </a:prstGeom>
          <a:solidFill>
            <a:schemeClr val="accent3">
              <a:lumMod val="40000"/>
              <a:lumOff val="60000"/>
            </a:schemeClr>
          </a:solidFill>
        </p:spPr>
        <p:txBody>
          <a:bodyPr/>
          <a:lstStyle/>
          <a:p>
            <a:pPr algn="ctr" fontAlgn="auto">
              <a:spcBef>
                <a:spcPts val="0"/>
              </a:spcBef>
              <a:spcAft>
                <a:spcPts val="0"/>
              </a:spcAft>
              <a:defRPr/>
            </a:pPr>
            <a:endParaRPr lang="en-GB" sz="5400" dirty="0">
              <a:solidFill>
                <a:schemeClr val="bg1"/>
              </a:solidFill>
              <a:latin typeface="+mn-lt"/>
              <a:cs typeface="+mn-cs"/>
            </a:endParaRPr>
          </a:p>
          <a:p>
            <a:pPr algn="ctr" fontAlgn="auto">
              <a:spcBef>
                <a:spcPts val="0"/>
              </a:spcBef>
              <a:spcAft>
                <a:spcPts val="0"/>
              </a:spcAft>
              <a:defRPr/>
            </a:pPr>
            <a:r>
              <a:rPr lang="en-GB" sz="5400" dirty="0">
                <a:solidFill>
                  <a:schemeClr val="bg1"/>
                </a:solidFill>
                <a:latin typeface="+mn-lt"/>
                <a:cs typeface="+mn-cs"/>
              </a:rPr>
              <a:t>TRENDS</a:t>
            </a:r>
          </a:p>
        </p:txBody>
      </p:sp>
      <p:pic>
        <p:nvPicPr>
          <p:cNvPr id="4099" name="Picture 2" descr="C:\Users\Home\Desktop\Thanks for the  music! Here's a selected art screensaver in return! x\Pictures 032.jpg"/>
          <p:cNvPicPr>
            <a:picLocks noChangeAspect="1" noChangeArrowheads="1"/>
          </p:cNvPicPr>
          <p:nvPr/>
        </p:nvPicPr>
        <p:blipFill>
          <a:blip r:embed="rId2" cstate="screen"/>
          <a:srcRect/>
          <a:stretch>
            <a:fillRect/>
          </a:stretch>
        </p:blipFill>
        <p:spPr bwMode="auto">
          <a:xfrm>
            <a:off x="1258888" y="476250"/>
            <a:ext cx="7402512" cy="5040313"/>
          </a:xfrm>
          <a:prstGeom prst="rect">
            <a:avLst/>
          </a:prstGeom>
          <a:noFill/>
          <a:ln w="9525">
            <a:noFill/>
            <a:miter lim="800000"/>
            <a:headEnd/>
            <a:tailEnd/>
          </a:ln>
        </p:spPr>
      </p:pic>
      <p:sp>
        <p:nvSpPr>
          <p:cNvPr id="4100" name="TextBox 5"/>
          <p:cNvSpPr txBox="1">
            <a:spLocks noChangeArrowheads="1"/>
          </p:cNvSpPr>
          <p:nvPr/>
        </p:nvSpPr>
        <p:spPr bwMode="auto">
          <a:xfrm>
            <a:off x="1259632" y="5589240"/>
            <a:ext cx="4552015" cy="523220"/>
          </a:xfrm>
          <a:prstGeom prst="rect">
            <a:avLst/>
          </a:prstGeom>
          <a:noFill/>
          <a:ln w="9525">
            <a:noFill/>
            <a:miter lim="800000"/>
            <a:headEnd/>
            <a:tailEnd/>
          </a:ln>
        </p:spPr>
        <p:txBody>
          <a:bodyPr wrap="none">
            <a:spAutoFit/>
          </a:bodyPr>
          <a:lstStyle/>
          <a:p>
            <a:r>
              <a:rPr lang="en-GB" sz="2800" dirty="0">
                <a:latin typeface="Calibri" pitchFamily="34" charset="0"/>
              </a:rPr>
              <a:t>The graph of doom - Austerity</a:t>
            </a:r>
          </a:p>
        </p:txBody>
      </p:sp>
      <p:pic>
        <p:nvPicPr>
          <p:cNvPr id="4101" name="Picture 4" descr="FINAL LOGO-color email small.jpg"/>
          <p:cNvPicPr>
            <a:picLocks noChangeAspect="1"/>
          </p:cNvPicPr>
          <p:nvPr/>
        </p:nvPicPr>
        <p:blipFill>
          <a:blip r:embed="rId3"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3">
              <a:lumMod val="40000"/>
              <a:lumOff val="60000"/>
            </a:schemeClr>
          </a:solidFill>
        </p:spPr>
        <p:txBody>
          <a:bodyPr/>
          <a:lstStyle/>
          <a:p>
            <a:pPr algn="ctr" fontAlgn="auto">
              <a:spcBef>
                <a:spcPts val="0"/>
              </a:spcBef>
              <a:spcAft>
                <a:spcPts val="0"/>
              </a:spcAft>
              <a:defRPr/>
            </a:pPr>
            <a:endParaRPr lang="en-GB" sz="5400" dirty="0">
              <a:solidFill>
                <a:schemeClr val="bg1"/>
              </a:solidFill>
              <a:latin typeface="+mn-lt"/>
              <a:cs typeface="+mn-cs"/>
            </a:endParaRPr>
          </a:p>
          <a:p>
            <a:pPr algn="ctr" fontAlgn="auto">
              <a:spcBef>
                <a:spcPts val="0"/>
              </a:spcBef>
              <a:spcAft>
                <a:spcPts val="0"/>
              </a:spcAft>
              <a:defRPr/>
            </a:pPr>
            <a:r>
              <a:rPr lang="en-GB" sz="5400" dirty="0">
                <a:solidFill>
                  <a:schemeClr val="bg1"/>
                </a:solidFill>
                <a:latin typeface="+mn-lt"/>
                <a:cs typeface="+mn-cs"/>
              </a:rPr>
              <a:t>TRENDS</a:t>
            </a:r>
          </a:p>
        </p:txBody>
      </p:sp>
      <p:sp>
        <p:nvSpPr>
          <p:cNvPr id="5124" name="TextBox 5"/>
          <p:cNvSpPr txBox="1">
            <a:spLocks noChangeArrowheads="1"/>
          </p:cNvSpPr>
          <p:nvPr/>
        </p:nvSpPr>
        <p:spPr bwMode="auto">
          <a:xfrm>
            <a:off x="1259632" y="5157192"/>
            <a:ext cx="3970959" cy="584775"/>
          </a:xfrm>
          <a:prstGeom prst="rect">
            <a:avLst/>
          </a:prstGeom>
          <a:noFill/>
          <a:ln w="9525">
            <a:noFill/>
            <a:miter lim="800000"/>
            <a:headEnd/>
            <a:tailEnd/>
          </a:ln>
        </p:spPr>
        <p:txBody>
          <a:bodyPr wrap="none">
            <a:spAutoFit/>
          </a:bodyPr>
          <a:lstStyle/>
          <a:p>
            <a:r>
              <a:rPr lang="en-GB" sz="3200" dirty="0">
                <a:latin typeface="Calibri" pitchFamily="34" charset="0"/>
              </a:rPr>
              <a:t>A carbonised economy</a:t>
            </a:r>
          </a:p>
        </p:txBody>
      </p:sp>
      <p:pic>
        <p:nvPicPr>
          <p:cNvPr id="5125" name="Picture 2" descr="C:\Users\Home\Desktop\Thanks for the  music! Here's a selected art screensaver in return! x\Pictures 016.jpg"/>
          <p:cNvPicPr>
            <a:picLocks noChangeAspect="1" noChangeArrowheads="1"/>
          </p:cNvPicPr>
          <p:nvPr/>
        </p:nvPicPr>
        <p:blipFill>
          <a:blip r:embed="rId3" cstate="screen"/>
          <a:srcRect/>
          <a:stretch>
            <a:fillRect/>
          </a:stretch>
        </p:blipFill>
        <p:spPr bwMode="auto">
          <a:xfrm>
            <a:off x="1258888" y="981075"/>
            <a:ext cx="7172325" cy="4073525"/>
          </a:xfrm>
          <a:prstGeom prst="rect">
            <a:avLst/>
          </a:prstGeom>
          <a:noFill/>
          <a:ln w="9525">
            <a:noFill/>
            <a:miter lim="800000"/>
            <a:headEnd/>
            <a:tailEnd/>
          </a:ln>
        </p:spPr>
      </p:pic>
      <p:pic>
        <p:nvPicPr>
          <p:cNvPr id="5126" name="Picture 5" descr="FINAL LOGO-color email small.jpg"/>
          <p:cNvPicPr>
            <a:picLocks noChangeAspect="1"/>
          </p:cNvPicPr>
          <p:nvPr/>
        </p:nvPicPr>
        <p:blipFill>
          <a:blip r:embed="rId4"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3">
              <a:lumMod val="40000"/>
              <a:lumOff val="60000"/>
            </a:schemeClr>
          </a:solidFill>
        </p:spPr>
        <p:txBody>
          <a:bodyPr/>
          <a:lstStyle/>
          <a:p>
            <a:pPr algn="ctr" fontAlgn="auto">
              <a:spcBef>
                <a:spcPts val="0"/>
              </a:spcBef>
              <a:spcAft>
                <a:spcPts val="0"/>
              </a:spcAft>
              <a:defRPr/>
            </a:pPr>
            <a:endParaRPr lang="en-GB" sz="5400" dirty="0">
              <a:solidFill>
                <a:schemeClr val="bg1"/>
              </a:solidFill>
              <a:latin typeface="+mn-lt"/>
              <a:cs typeface="+mn-cs"/>
            </a:endParaRPr>
          </a:p>
          <a:p>
            <a:pPr algn="ctr" fontAlgn="auto">
              <a:spcBef>
                <a:spcPts val="0"/>
              </a:spcBef>
              <a:spcAft>
                <a:spcPts val="0"/>
              </a:spcAft>
              <a:defRPr/>
            </a:pPr>
            <a:r>
              <a:rPr lang="en-GB" sz="5400" dirty="0">
                <a:solidFill>
                  <a:schemeClr val="bg1"/>
                </a:solidFill>
                <a:latin typeface="+mn-lt"/>
                <a:cs typeface="+mn-cs"/>
              </a:rPr>
              <a:t>TRENDS</a:t>
            </a:r>
          </a:p>
        </p:txBody>
      </p:sp>
      <p:sp>
        <p:nvSpPr>
          <p:cNvPr id="6148" name="TextBox 5"/>
          <p:cNvSpPr txBox="1">
            <a:spLocks noChangeArrowheads="1"/>
          </p:cNvSpPr>
          <p:nvPr/>
        </p:nvSpPr>
        <p:spPr bwMode="auto">
          <a:xfrm>
            <a:off x="1115616" y="6093296"/>
            <a:ext cx="3434530" cy="523220"/>
          </a:xfrm>
          <a:prstGeom prst="rect">
            <a:avLst/>
          </a:prstGeom>
          <a:noFill/>
          <a:ln w="9525">
            <a:noFill/>
            <a:miter lim="800000"/>
            <a:headEnd/>
            <a:tailEnd/>
          </a:ln>
        </p:spPr>
        <p:txBody>
          <a:bodyPr wrap="none">
            <a:spAutoFit/>
          </a:bodyPr>
          <a:lstStyle/>
          <a:p>
            <a:r>
              <a:rPr lang="en-GB" sz="2800">
                <a:latin typeface="Calibri" pitchFamily="34" charset="0"/>
              </a:rPr>
              <a:t>The democratic deficit</a:t>
            </a:r>
          </a:p>
        </p:txBody>
      </p:sp>
      <p:pic>
        <p:nvPicPr>
          <p:cNvPr id="6149" name="Picture 2" descr="C:\Users\Home\Desktop\Thanks for the  music! Here's a selected art screensaver in return! x\Pictures 195.bmp"/>
          <p:cNvPicPr>
            <a:picLocks noChangeAspect="1" noChangeArrowheads="1"/>
          </p:cNvPicPr>
          <p:nvPr/>
        </p:nvPicPr>
        <p:blipFill>
          <a:blip r:embed="rId3" cstate="screen"/>
          <a:srcRect/>
          <a:stretch>
            <a:fillRect/>
          </a:stretch>
        </p:blipFill>
        <p:spPr bwMode="auto">
          <a:xfrm>
            <a:off x="1403350" y="522288"/>
            <a:ext cx="6335713" cy="5310187"/>
          </a:xfrm>
          <a:prstGeom prst="rect">
            <a:avLst/>
          </a:prstGeom>
          <a:noFill/>
          <a:ln w="9525">
            <a:noFill/>
            <a:miter lim="800000"/>
            <a:headEnd/>
            <a:tailEnd/>
          </a:ln>
        </p:spPr>
      </p:pic>
      <p:pic>
        <p:nvPicPr>
          <p:cNvPr id="6150" name="Picture 5" descr="FINAL LOGO-color email small.jpg"/>
          <p:cNvPicPr>
            <a:picLocks noChangeAspect="1"/>
          </p:cNvPicPr>
          <p:nvPr/>
        </p:nvPicPr>
        <p:blipFill>
          <a:blip r:embed="rId4"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3">
              <a:lumMod val="40000"/>
              <a:lumOff val="60000"/>
            </a:schemeClr>
          </a:solidFill>
        </p:spPr>
        <p:txBody>
          <a:bodyPr/>
          <a:lstStyle/>
          <a:p>
            <a:pPr algn="ctr" fontAlgn="auto">
              <a:spcBef>
                <a:spcPts val="0"/>
              </a:spcBef>
              <a:spcAft>
                <a:spcPts val="0"/>
              </a:spcAft>
              <a:defRPr/>
            </a:pPr>
            <a:endParaRPr lang="en-GB" sz="5400" dirty="0">
              <a:solidFill>
                <a:schemeClr val="bg1"/>
              </a:solidFill>
              <a:latin typeface="+mn-lt"/>
              <a:cs typeface="+mn-cs"/>
            </a:endParaRPr>
          </a:p>
          <a:p>
            <a:pPr algn="ctr" fontAlgn="auto">
              <a:spcBef>
                <a:spcPts val="0"/>
              </a:spcBef>
              <a:spcAft>
                <a:spcPts val="0"/>
              </a:spcAft>
              <a:defRPr/>
            </a:pPr>
            <a:r>
              <a:rPr lang="en-GB" sz="5400" dirty="0">
                <a:solidFill>
                  <a:schemeClr val="bg1"/>
                </a:solidFill>
                <a:latin typeface="+mn-lt"/>
                <a:cs typeface="+mn-cs"/>
              </a:rPr>
              <a:t>TRENDS</a:t>
            </a:r>
          </a:p>
        </p:txBody>
      </p:sp>
      <p:sp>
        <p:nvSpPr>
          <p:cNvPr id="7172" name="TextBox 5"/>
          <p:cNvSpPr txBox="1">
            <a:spLocks noChangeArrowheads="1"/>
          </p:cNvSpPr>
          <p:nvPr/>
        </p:nvSpPr>
        <p:spPr bwMode="auto">
          <a:xfrm>
            <a:off x="899592" y="4941168"/>
            <a:ext cx="6133795" cy="523220"/>
          </a:xfrm>
          <a:prstGeom prst="rect">
            <a:avLst/>
          </a:prstGeom>
          <a:noFill/>
          <a:ln w="9525">
            <a:noFill/>
            <a:miter lim="800000"/>
            <a:headEnd/>
            <a:tailEnd/>
          </a:ln>
        </p:spPr>
        <p:txBody>
          <a:bodyPr wrap="none">
            <a:spAutoFit/>
          </a:bodyPr>
          <a:lstStyle/>
          <a:p>
            <a:r>
              <a:rPr lang="en-GB" sz="2800" dirty="0">
                <a:latin typeface="Calibri" pitchFamily="34" charset="0"/>
              </a:rPr>
              <a:t>Atomisation and communities of interest</a:t>
            </a:r>
          </a:p>
        </p:txBody>
      </p:sp>
      <p:pic>
        <p:nvPicPr>
          <p:cNvPr id="7173" name="Picture 3" descr="C:\Users\Home\Desktop\Thanks for the  music! Here's a selected art screensaver in return! x\Pictures 171.bmp"/>
          <p:cNvPicPr>
            <a:picLocks noChangeAspect="1" noChangeArrowheads="1"/>
          </p:cNvPicPr>
          <p:nvPr/>
        </p:nvPicPr>
        <p:blipFill>
          <a:blip r:embed="rId3" cstate="screen"/>
          <a:srcRect/>
          <a:stretch>
            <a:fillRect/>
          </a:stretch>
        </p:blipFill>
        <p:spPr bwMode="auto">
          <a:xfrm>
            <a:off x="1476375" y="1052513"/>
            <a:ext cx="2757488" cy="3081337"/>
          </a:xfrm>
          <a:prstGeom prst="rect">
            <a:avLst/>
          </a:prstGeom>
          <a:noFill/>
          <a:ln w="9525">
            <a:noFill/>
            <a:miter lim="800000"/>
            <a:headEnd/>
            <a:tailEnd/>
          </a:ln>
        </p:spPr>
      </p:pic>
      <p:pic>
        <p:nvPicPr>
          <p:cNvPr id="7174" name="Picture 4" descr="C:\Users\Home\Desktop\Thanks for the  music! Here's a selected art screensaver in return! x\Pictures 172.bmp"/>
          <p:cNvPicPr>
            <a:picLocks noChangeAspect="1" noChangeArrowheads="1"/>
          </p:cNvPicPr>
          <p:nvPr/>
        </p:nvPicPr>
        <p:blipFill>
          <a:blip r:embed="rId4" cstate="screen"/>
          <a:srcRect/>
          <a:stretch>
            <a:fillRect/>
          </a:stretch>
        </p:blipFill>
        <p:spPr bwMode="auto">
          <a:xfrm>
            <a:off x="4572000" y="908050"/>
            <a:ext cx="4095750" cy="3441700"/>
          </a:xfrm>
          <a:prstGeom prst="rect">
            <a:avLst/>
          </a:prstGeom>
          <a:noFill/>
          <a:ln w="9525">
            <a:noFill/>
            <a:miter lim="800000"/>
            <a:headEnd/>
            <a:tailEnd/>
          </a:ln>
        </p:spPr>
      </p:pic>
      <p:pic>
        <p:nvPicPr>
          <p:cNvPr id="7175" name="Picture 6" descr="FINAL LOGO-color email small.jpg"/>
          <p:cNvPicPr>
            <a:picLocks noChangeAspect="1"/>
          </p:cNvPicPr>
          <p:nvPr/>
        </p:nvPicPr>
        <p:blipFill>
          <a:blip r:embed="rId5"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5">
              <a:lumMod val="40000"/>
              <a:lumOff val="60000"/>
            </a:schemeClr>
          </a:solidFill>
        </p:spPr>
        <p:txBody>
          <a:bodyPr/>
          <a:lstStyle/>
          <a:p>
            <a:pPr algn="ctr" fontAlgn="auto">
              <a:spcBef>
                <a:spcPts val="0"/>
              </a:spcBef>
              <a:spcAft>
                <a:spcPts val="0"/>
              </a:spcAft>
              <a:defRPr/>
            </a:pPr>
            <a:endParaRPr lang="en-GB" sz="1200" dirty="0">
              <a:solidFill>
                <a:schemeClr val="bg1"/>
              </a:solidFill>
              <a:latin typeface="+mn-lt"/>
              <a:cs typeface="+mn-cs"/>
            </a:endParaRPr>
          </a:p>
          <a:p>
            <a:pPr algn="ctr" fontAlgn="auto">
              <a:lnSpc>
                <a:spcPts val="4600"/>
              </a:lnSpc>
              <a:spcBef>
                <a:spcPts val="0"/>
              </a:spcBef>
              <a:spcAft>
                <a:spcPts val="0"/>
              </a:spcAft>
              <a:defRPr/>
            </a:pPr>
            <a:r>
              <a:rPr lang="en-GB" sz="4400" dirty="0">
                <a:solidFill>
                  <a:schemeClr val="bg1"/>
                </a:solidFill>
                <a:latin typeface="+mn-lt"/>
                <a:cs typeface="+mn-cs"/>
              </a:rPr>
              <a:t>OPPORTUNI TY</a:t>
            </a:r>
            <a:endParaRPr lang="en-GB" sz="5400" dirty="0">
              <a:solidFill>
                <a:schemeClr val="bg1"/>
              </a:solidFill>
              <a:latin typeface="+mn-lt"/>
              <a:cs typeface="+mn-cs"/>
            </a:endParaRPr>
          </a:p>
        </p:txBody>
      </p:sp>
      <p:sp>
        <p:nvSpPr>
          <p:cNvPr id="8196" name="TextBox 5"/>
          <p:cNvSpPr txBox="1">
            <a:spLocks noChangeArrowheads="1"/>
          </p:cNvSpPr>
          <p:nvPr/>
        </p:nvSpPr>
        <p:spPr bwMode="auto">
          <a:xfrm>
            <a:off x="755576" y="5589240"/>
            <a:ext cx="5810180" cy="523220"/>
          </a:xfrm>
          <a:prstGeom prst="rect">
            <a:avLst/>
          </a:prstGeom>
          <a:noFill/>
          <a:ln w="9525">
            <a:noFill/>
            <a:miter lim="800000"/>
            <a:headEnd/>
            <a:tailEnd/>
          </a:ln>
        </p:spPr>
        <p:txBody>
          <a:bodyPr wrap="none">
            <a:spAutoFit/>
          </a:bodyPr>
          <a:lstStyle/>
          <a:p>
            <a:r>
              <a:rPr lang="en-GB" sz="2800" dirty="0">
                <a:latin typeface="Calibri" pitchFamily="34" charset="0"/>
              </a:rPr>
              <a:t>Participation alongside Representation</a:t>
            </a:r>
          </a:p>
        </p:txBody>
      </p:sp>
      <p:pic>
        <p:nvPicPr>
          <p:cNvPr id="8197" name="Picture 3" descr="C:\Users\Home\Desktop\Thanks for the  music! Here's a selected art screensaver in return! x\Pictures 004.jpg"/>
          <p:cNvPicPr>
            <a:picLocks noChangeAspect="1" noChangeArrowheads="1"/>
          </p:cNvPicPr>
          <p:nvPr/>
        </p:nvPicPr>
        <p:blipFill>
          <a:blip r:embed="rId3" cstate="screen"/>
          <a:srcRect/>
          <a:stretch>
            <a:fillRect/>
          </a:stretch>
        </p:blipFill>
        <p:spPr bwMode="auto">
          <a:xfrm>
            <a:off x="899592" y="188640"/>
            <a:ext cx="5183906" cy="5419873"/>
          </a:xfrm>
          <a:prstGeom prst="rect">
            <a:avLst/>
          </a:prstGeom>
          <a:noFill/>
          <a:ln w="9525">
            <a:noFill/>
            <a:miter lim="800000"/>
            <a:headEnd/>
            <a:tailEnd/>
          </a:ln>
        </p:spPr>
      </p:pic>
      <p:pic>
        <p:nvPicPr>
          <p:cNvPr id="8198" name="Picture 5" descr="FINAL LOGO-color email small.jpg"/>
          <p:cNvPicPr>
            <a:picLocks noChangeAspect="1"/>
          </p:cNvPicPr>
          <p:nvPr/>
        </p:nvPicPr>
        <p:blipFill>
          <a:blip r:embed="rId4"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5">
              <a:lumMod val="40000"/>
              <a:lumOff val="60000"/>
            </a:schemeClr>
          </a:solidFill>
        </p:spPr>
        <p:txBody>
          <a:bodyPr/>
          <a:lstStyle/>
          <a:p>
            <a:pPr algn="ctr" fontAlgn="auto">
              <a:spcBef>
                <a:spcPts val="0"/>
              </a:spcBef>
              <a:spcAft>
                <a:spcPts val="0"/>
              </a:spcAft>
              <a:defRPr/>
            </a:pPr>
            <a:endParaRPr lang="en-GB" sz="1200" dirty="0">
              <a:solidFill>
                <a:schemeClr val="bg1"/>
              </a:solidFill>
              <a:latin typeface="+mn-lt"/>
              <a:cs typeface="+mn-cs"/>
            </a:endParaRPr>
          </a:p>
          <a:p>
            <a:pPr algn="ctr" fontAlgn="auto">
              <a:lnSpc>
                <a:spcPts val="4600"/>
              </a:lnSpc>
              <a:spcBef>
                <a:spcPts val="0"/>
              </a:spcBef>
              <a:spcAft>
                <a:spcPts val="0"/>
              </a:spcAft>
              <a:defRPr/>
            </a:pPr>
            <a:r>
              <a:rPr lang="en-GB" sz="4400" dirty="0">
                <a:solidFill>
                  <a:schemeClr val="bg1"/>
                </a:solidFill>
                <a:latin typeface="+mn-lt"/>
                <a:cs typeface="+mn-cs"/>
              </a:rPr>
              <a:t>OPPORTUNI TY</a:t>
            </a:r>
            <a:endParaRPr lang="en-GB" sz="5400" dirty="0">
              <a:solidFill>
                <a:schemeClr val="bg1"/>
              </a:solidFill>
              <a:latin typeface="+mn-lt"/>
              <a:cs typeface="+mn-cs"/>
            </a:endParaRPr>
          </a:p>
        </p:txBody>
      </p:sp>
      <p:sp>
        <p:nvSpPr>
          <p:cNvPr id="9220" name="TextBox 5"/>
          <p:cNvSpPr txBox="1">
            <a:spLocks noChangeArrowheads="1"/>
          </p:cNvSpPr>
          <p:nvPr/>
        </p:nvSpPr>
        <p:spPr bwMode="auto">
          <a:xfrm>
            <a:off x="899592" y="5229200"/>
            <a:ext cx="6708696" cy="523220"/>
          </a:xfrm>
          <a:prstGeom prst="rect">
            <a:avLst/>
          </a:prstGeom>
          <a:noFill/>
          <a:ln w="9525">
            <a:noFill/>
            <a:miter lim="800000"/>
            <a:headEnd/>
            <a:tailEnd/>
          </a:ln>
        </p:spPr>
        <p:txBody>
          <a:bodyPr wrap="none">
            <a:spAutoFit/>
          </a:bodyPr>
          <a:lstStyle/>
          <a:p>
            <a:r>
              <a:rPr lang="en-GB" sz="2800" dirty="0">
                <a:latin typeface="Calibri" pitchFamily="34" charset="0"/>
              </a:rPr>
              <a:t>Connected communities and infectious ideas</a:t>
            </a:r>
          </a:p>
        </p:txBody>
      </p:sp>
      <p:pic>
        <p:nvPicPr>
          <p:cNvPr id="9221" name="Picture 2" descr="C:\Users\Home\Desktop\Thanks for the  music! Here's a selected art screensaver in return! x\Pictures 206.bmp"/>
          <p:cNvPicPr>
            <a:picLocks noChangeAspect="1" noChangeArrowheads="1"/>
          </p:cNvPicPr>
          <p:nvPr/>
        </p:nvPicPr>
        <p:blipFill>
          <a:blip r:embed="rId3" cstate="screen"/>
          <a:srcRect/>
          <a:stretch>
            <a:fillRect/>
          </a:stretch>
        </p:blipFill>
        <p:spPr bwMode="auto">
          <a:xfrm>
            <a:off x="971600" y="188640"/>
            <a:ext cx="7620000" cy="4914900"/>
          </a:xfrm>
          <a:prstGeom prst="rect">
            <a:avLst/>
          </a:prstGeom>
          <a:noFill/>
          <a:ln w="9525">
            <a:noFill/>
            <a:miter lim="800000"/>
            <a:headEnd/>
            <a:tailEnd/>
          </a:ln>
        </p:spPr>
      </p:pic>
      <p:pic>
        <p:nvPicPr>
          <p:cNvPr id="9222" name="Picture 5" descr="FINAL LOGO-color email small.jpg"/>
          <p:cNvPicPr>
            <a:picLocks noChangeAspect="1"/>
          </p:cNvPicPr>
          <p:nvPr/>
        </p:nvPicPr>
        <p:blipFill>
          <a:blip r:embed="rId4"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5">
              <a:lumMod val="40000"/>
              <a:lumOff val="60000"/>
            </a:schemeClr>
          </a:solidFill>
        </p:spPr>
        <p:txBody>
          <a:bodyPr/>
          <a:lstStyle/>
          <a:p>
            <a:pPr algn="ctr" fontAlgn="auto">
              <a:spcBef>
                <a:spcPts val="0"/>
              </a:spcBef>
              <a:spcAft>
                <a:spcPts val="0"/>
              </a:spcAft>
              <a:defRPr/>
            </a:pPr>
            <a:endParaRPr lang="en-GB" sz="1200" dirty="0">
              <a:solidFill>
                <a:schemeClr val="bg1"/>
              </a:solidFill>
              <a:latin typeface="+mn-lt"/>
              <a:cs typeface="+mn-cs"/>
            </a:endParaRPr>
          </a:p>
          <a:p>
            <a:pPr algn="ctr" fontAlgn="auto">
              <a:lnSpc>
                <a:spcPts val="4600"/>
              </a:lnSpc>
              <a:spcBef>
                <a:spcPts val="0"/>
              </a:spcBef>
              <a:spcAft>
                <a:spcPts val="0"/>
              </a:spcAft>
              <a:defRPr/>
            </a:pPr>
            <a:r>
              <a:rPr lang="en-GB" sz="4400" dirty="0">
                <a:solidFill>
                  <a:schemeClr val="bg1"/>
                </a:solidFill>
                <a:latin typeface="+mn-lt"/>
                <a:cs typeface="+mn-cs"/>
              </a:rPr>
              <a:t>OPPORTUNI TY</a:t>
            </a:r>
            <a:endParaRPr lang="en-GB" sz="5400" dirty="0">
              <a:solidFill>
                <a:schemeClr val="bg1"/>
              </a:solidFill>
              <a:latin typeface="+mn-lt"/>
              <a:cs typeface="+mn-cs"/>
            </a:endParaRPr>
          </a:p>
        </p:txBody>
      </p:sp>
      <p:sp>
        <p:nvSpPr>
          <p:cNvPr id="10244" name="TextBox 5"/>
          <p:cNvSpPr txBox="1">
            <a:spLocks noChangeArrowheads="1"/>
          </p:cNvSpPr>
          <p:nvPr/>
        </p:nvSpPr>
        <p:spPr bwMode="auto">
          <a:xfrm>
            <a:off x="1115616" y="5517232"/>
            <a:ext cx="4651851" cy="523220"/>
          </a:xfrm>
          <a:prstGeom prst="rect">
            <a:avLst/>
          </a:prstGeom>
          <a:noFill/>
          <a:ln w="9525">
            <a:noFill/>
            <a:miter lim="800000"/>
            <a:headEnd/>
            <a:tailEnd/>
          </a:ln>
        </p:spPr>
        <p:txBody>
          <a:bodyPr wrap="none">
            <a:spAutoFit/>
          </a:bodyPr>
          <a:lstStyle/>
          <a:p>
            <a:r>
              <a:rPr lang="en-GB" sz="2800" dirty="0" smtClean="0">
                <a:latin typeface="Calibri" pitchFamily="34" charset="0"/>
              </a:rPr>
              <a:t>Co-operation and volunteering</a:t>
            </a:r>
            <a:endParaRPr lang="en-GB" sz="2800" dirty="0">
              <a:latin typeface="Calibri" pitchFamily="34" charset="0"/>
            </a:endParaRPr>
          </a:p>
        </p:txBody>
      </p:sp>
      <p:pic>
        <p:nvPicPr>
          <p:cNvPr id="10245" name="Picture 2" descr="C:\Users\Home\Desktop\Thanks for the  music! Here's a selected art screensaver in return! x\Pictures 230.bmp"/>
          <p:cNvPicPr>
            <a:picLocks noChangeAspect="1" noChangeArrowheads="1"/>
          </p:cNvPicPr>
          <p:nvPr/>
        </p:nvPicPr>
        <p:blipFill>
          <a:blip r:embed="rId3" cstate="screen"/>
          <a:srcRect/>
          <a:stretch>
            <a:fillRect/>
          </a:stretch>
        </p:blipFill>
        <p:spPr bwMode="auto">
          <a:xfrm>
            <a:off x="1115616" y="188640"/>
            <a:ext cx="6524625" cy="5227637"/>
          </a:xfrm>
          <a:prstGeom prst="rect">
            <a:avLst/>
          </a:prstGeom>
          <a:noFill/>
          <a:ln w="9525">
            <a:noFill/>
            <a:miter lim="800000"/>
            <a:headEnd/>
            <a:tailEnd/>
          </a:ln>
        </p:spPr>
      </p:pic>
      <p:pic>
        <p:nvPicPr>
          <p:cNvPr id="10246" name="Picture 5" descr="FINAL LOGO-color email small.jpg"/>
          <p:cNvPicPr>
            <a:picLocks noChangeAspect="1"/>
          </p:cNvPicPr>
          <p:nvPr/>
        </p:nvPicPr>
        <p:blipFill>
          <a:blip r:embed="rId4"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6">
              <a:lumMod val="40000"/>
              <a:lumOff val="60000"/>
            </a:schemeClr>
          </a:solidFill>
        </p:spPr>
        <p:txBody>
          <a:bodyPr/>
          <a:lstStyle/>
          <a:p>
            <a:pPr algn="ctr" fontAlgn="auto">
              <a:spcBef>
                <a:spcPts val="0"/>
              </a:spcBef>
              <a:spcAft>
                <a:spcPts val="0"/>
              </a:spcAft>
              <a:defRPr/>
            </a:pPr>
            <a:endParaRPr lang="en-GB" sz="1200" dirty="0">
              <a:solidFill>
                <a:schemeClr val="bg1"/>
              </a:solidFill>
              <a:latin typeface="+mn-lt"/>
              <a:cs typeface="+mn-cs"/>
            </a:endParaRPr>
          </a:p>
          <a:p>
            <a:pPr algn="ctr" fontAlgn="auto">
              <a:lnSpc>
                <a:spcPts val="4600"/>
              </a:lnSpc>
              <a:spcBef>
                <a:spcPts val="0"/>
              </a:spcBef>
              <a:spcAft>
                <a:spcPts val="0"/>
              </a:spcAft>
              <a:defRPr/>
            </a:pPr>
            <a:endParaRPr lang="en-GB" sz="4400" dirty="0">
              <a:solidFill>
                <a:schemeClr val="bg1"/>
              </a:solidFill>
              <a:latin typeface="+mn-lt"/>
              <a:cs typeface="+mn-cs"/>
            </a:endParaRPr>
          </a:p>
          <a:p>
            <a:pPr algn="ctr" fontAlgn="auto">
              <a:spcBef>
                <a:spcPts val="0"/>
              </a:spcBef>
              <a:spcAft>
                <a:spcPts val="0"/>
              </a:spcAft>
              <a:defRPr/>
            </a:pPr>
            <a:endParaRPr lang="en-GB" sz="3600" dirty="0">
              <a:solidFill>
                <a:schemeClr val="bg1"/>
              </a:solidFill>
              <a:latin typeface="+mn-lt"/>
              <a:cs typeface="+mn-cs"/>
            </a:endParaRPr>
          </a:p>
          <a:p>
            <a:pPr algn="ctr" fontAlgn="auto">
              <a:lnSpc>
                <a:spcPts val="4600"/>
              </a:lnSpc>
              <a:spcBef>
                <a:spcPts val="0"/>
              </a:spcBef>
              <a:spcAft>
                <a:spcPts val="0"/>
              </a:spcAft>
              <a:defRPr/>
            </a:pPr>
            <a:r>
              <a:rPr lang="en-GB" sz="4400" dirty="0">
                <a:solidFill>
                  <a:schemeClr val="bg1"/>
                </a:solidFill>
                <a:latin typeface="+mn-lt"/>
                <a:cs typeface="+mn-cs"/>
              </a:rPr>
              <a:t>LEVERS</a:t>
            </a:r>
          </a:p>
          <a:p>
            <a:pPr algn="ctr" fontAlgn="auto">
              <a:lnSpc>
                <a:spcPts val="4600"/>
              </a:lnSpc>
              <a:spcBef>
                <a:spcPts val="0"/>
              </a:spcBef>
              <a:spcAft>
                <a:spcPts val="0"/>
              </a:spcAft>
              <a:defRPr/>
            </a:pPr>
            <a:endParaRPr lang="en-GB" sz="5400" dirty="0">
              <a:solidFill>
                <a:schemeClr val="bg1"/>
              </a:solidFill>
              <a:latin typeface="+mn-lt"/>
              <a:cs typeface="+mn-cs"/>
            </a:endParaRPr>
          </a:p>
        </p:txBody>
      </p:sp>
      <p:sp>
        <p:nvSpPr>
          <p:cNvPr id="11268" name="TextBox 5"/>
          <p:cNvSpPr txBox="1">
            <a:spLocks noChangeArrowheads="1"/>
          </p:cNvSpPr>
          <p:nvPr/>
        </p:nvSpPr>
        <p:spPr bwMode="auto">
          <a:xfrm>
            <a:off x="1331640" y="5157192"/>
            <a:ext cx="6705169" cy="523220"/>
          </a:xfrm>
          <a:prstGeom prst="rect">
            <a:avLst/>
          </a:prstGeom>
          <a:noFill/>
          <a:ln w="9525">
            <a:noFill/>
            <a:miter lim="800000"/>
            <a:headEnd/>
            <a:tailEnd/>
          </a:ln>
        </p:spPr>
        <p:txBody>
          <a:bodyPr wrap="none">
            <a:spAutoFit/>
          </a:bodyPr>
          <a:lstStyle/>
          <a:p>
            <a:r>
              <a:rPr lang="en-GB" sz="2800" dirty="0">
                <a:latin typeface="Calibri" pitchFamily="34" charset="0"/>
              </a:rPr>
              <a:t>Human nature is good – work with that grain</a:t>
            </a:r>
          </a:p>
        </p:txBody>
      </p:sp>
      <p:pic>
        <p:nvPicPr>
          <p:cNvPr id="11269" name="Picture 2" descr="C:\Users\Home\Desktop\Thanks for the  music! Here's a selected art screensaver in return! x\Pictures 135.bmp"/>
          <p:cNvPicPr>
            <a:picLocks noChangeAspect="1" noChangeArrowheads="1"/>
          </p:cNvPicPr>
          <p:nvPr/>
        </p:nvPicPr>
        <p:blipFill>
          <a:blip r:embed="rId3" cstate="screen"/>
          <a:srcRect/>
          <a:stretch>
            <a:fillRect/>
          </a:stretch>
        </p:blipFill>
        <p:spPr bwMode="auto">
          <a:xfrm>
            <a:off x="1331640" y="116632"/>
            <a:ext cx="7143750" cy="4933950"/>
          </a:xfrm>
          <a:prstGeom prst="rect">
            <a:avLst/>
          </a:prstGeom>
          <a:noFill/>
          <a:ln w="9525">
            <a:noFill/>
            <a:miter lim="800000"/>
            <a:headEnd/>
            <a:tailEnd/>
          </a:ln>
        </p:spPr>
      </p:pic>
      <p:pic>
        <p:nvPicPr>
          <p:cNvPr id="11270" name="Picture 5" descr="FINAL LOGO-color email small.jpg"/>
          <p:cNvPicPr>
            <a:picLocks noChangeAspect="1"/>
          </p:cNvPicPr>
          <p:nvPr/>
        </p:nvPicPr>
        <p:blipFill>
          <a:blip r:embed="rId4"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6">
              <a:lumMod val="40000"/>
              <a:lumOff val="60000"/>
            </a:schemeClr>
          </a:solidFill>
        </p:spPr>
        <p:txBody>
          <a:bodyPr/>
          <a:lstStyle/>
          <a:p>
            <a:pPr algn="ctr" fontAlgn="auto">
              <a:spcBef>
                <a:spcPts val="0"/>
              </a:spcBef>
              <a:spcAft>
                <a:spcPts val="0"/>
              </a:spcAft>
              <a:defRPr/>
            </a:pPr>
            <a:endParaRPr lang="en-GB" sz="1200" dirty="0">
              <a:solidFill>
                <a:schemeClr val="bg1"/>
              </a:solidFill>
              <a:latin typeface="+mn-lt"/>
              <a:cs typeface="+mn-cs"/>
            </a:endParaRPr>
          </a:p>
          <a:p>
            <a:pPr algn="ctr" fontAlgn="auto">
              <a:lnSpc>
                <a:spcPts val="4600"/>
              </a:lnSpc>
              <a:spcBef>
                <a:spcPts val="0"/>
              </a:spcBef>
              <a:spcAft>
                <a:spcPts val="0"/>
              </a:spcAft>
              <a:defRPr/>
            </a:pPr>
            <a:endParaRPr lang="en-GB" sz="4400" dirty="0">
              <a:solidFill>
                <a:schemeClr val="bg1"/>
              </a:solidFill>
              <a:latin typeface="+mn-lt"/>
              <a:cs typeface="+mn-cs"/>
            </a:endParaRPr>
          </a:p>
          <a:p>
            <a:pPr algn="ctr" fontAlgn="auto">
              <a:spcBef>
                <a:spcPts val="0"/>
              </a:spcBef>
              <a:spcAft>
                <a:spcPts val="0"/>
              </a:spcAft>
              <a:defRPr/>
            </a:pPr>
            <a:endParaRPr lang="en-GB" sz="3600" dirty="0">
              <a:solidFill>
                <a:schemeClr val="bg1"/>
              </a:solidFill>
              <a:latin typeface="+mn-lt"/>
              <a:cs typeface="+mn-cs"/>
            </a:endParaRPr>
          </a:p>
          <a:p>
            <a:pPr algn="ctr" fontAlgn="auto">
              <a:lnSpc>
                <a:spcPts val="4600"/>
              </a:lnSpc>
              <a:spcBef>
                <a:spcPts val="0"/>
              </a:spcBef>
              <a:spcAft>
                <a:spcPts val="0"/>
              </a:spcAft>
              <a:defRPr/>
            </a:pPr>
            <a:r>
              <a:rPr lang="en-GB" sz="4400" dirty="0">
                <a:solidFill>
                  <a:schemeClr val="bg1"/>
                </a:solidFill>
                <a:latin typeface="+mn-lt"/>
                <a:cs typeface="+mn-cs"/>
              </a:rPr>
              <a:t>LEVERS</a:t>
            </a:r>
          </a:p>
          <a:p>
            <a:pPr algn="ctr" fontAlgn="auto">
              <a:lnSpc>
                <a:spcPts val="4600"/>
              </a:lnSpc>
              <a:spcBef>
                <a:spcPts val="0"/>
              </a:spcBef>
              <a:spcAft>
                <a:spcPts val="0"/>
              </a:spcAft>
              <a:defRPr/>
            </a:pPr>
            <a:endParaRPr lang="en-GB" sz="5400" dirty="0">
              <a:solidFill>
                <a:schemeClr val="bg1"/>
              </a:solidFill>
              <a:latin typeface="+mn-lt"/>
              <a:cs typeface="+mn-cs"/>
            </a:endParaRPr>
          </a:p>
        </p:txBody>
      </p:sp>
      <p:sp>
        <p:nvSpPr>
          <p:cNvPr id="14340" name="TextBox 5"/>
          <p:cNvSpPr txBox="1">
            <a:spLocks noChangeArrowheads="1"/>
          </p:cNvSpPr>
          <p:nvPr/>
        </p:nvSpPr>
        <p:spPr bwMode="auto">
          <a:xfrm>
            <a:off x="1043608" y="5157192"/>
            <a:ext cx="7465826" cy="523220"/>
          </a:xfrm>
          <a:prstGeom prst="rect">
            <a:avLst/>
          </a:prstGeom>
          <a:noFill/>
          <a:ln w="9525">
            <a:noFill/>
            <a:miter lim="800000"/>
            <a:headEnd/>
            <a:tailEnd/>
          </a:ln>
        </p:spPr>
        <p:txBody>
          <a:bodyPr wrap="none">
            <a:spAutoFit/>
          </a:bodyPr>
          <a:lstStyle/>
          <a:p>
            <a:r>
              <a:rPr lang="en-GB" sz="2800" dirty="0" smtClean="0">
                <a:latin typeface="Calibri" pitchFamily="34" charset="0"/>
              </a:rPr>
              <a:t>Models </a:t>
            </a:r>
            <a:r>
              <a:rPr lang="en-GB" sz="2800" dirty="0">
                <a:latin typeface="Calibri" pitchFamily="34" charset="0"/>
              </a:rPr>
              <a:t>of devolved </a:t>
            </a:r>
            <a:r>
              <a:rPr lang="en-GB" sz="2800" dirty="0" smtClean="0">
                <a:latin typeface="Calibri" pitchFamily="34" charset="0"/>
              </a:rPr>
              <a:t>leadership and co-production</a:t>
            </a:r>
            <a:endParaRPr lang="en-GB" sz="2800" dirty="0">
              <a:latin typeface="Calibri" pitchFamily="34" charset="0"/>
            </a:endParaRPr>
          </a:p>
        </p:txBody>
      </p:sp>
      <p:pic>
        <p:nvPicPr>
          <p:cNvPr id="14341" name="Picture 2" descr="C:\Users\Home\Desktop\Thanks for the  music! Here's a selected art screensaver in return! x\Pictures 093.jpg"/>
          <p:cNvPicPr>
            <a:picLocks noChangeAspect="1" noChangeArrowheads="1"/>
          </p:cNvPicPr>
          <p:nvPr/>
        </p:nvPicPr>
        <p:blipFill>
          <a:blip r:embed="rId3" cstate="screen"/>
          <a:srcRect/>
          <a:stretch>
            <a:fillRect/>
          </a:stretch>
        </p:blipFill>
        <p:spPr bwMode="auto">
          <a:xfrm>
            <a:off x="1331913" y="620713"/>
            <a:ext cx="3096071" cy="4284293"/>
          </a:xfrm>
          <a:prstGeom prst="rect">
            <a:avLst/>
          </a:prstGeom>
          <a:noFill/>
          <a:ln w="9525">
            <a:noFill/>
            <a:miter lim="800000"/>
            <a:headEnd/>
            <a:tailEnd/>
          </a:ln>
        </p:spPr>
      </p:pic>
      <p:pic>
        <p:nvPicPr>
          <p:cNvPr id="14342" name="Picture 2" descr="C:\Users\Home\Desktop\Thanks for the  music! Here's a selected art screensaver in return! x\Pictures 159.bmp"/>
          <p:cNvPicPr>
            <a:picLocks noChangeAspect="1" noChangeArrowheads="1"/>
          </p:cNvPicPr>
          <p:nvPr/>
        </p:nvPicPr>
        <p:blipFill>
          <a:blip r:embed="rId4" cstate="screen"/>
          <a:srcRect/>
          <a:stretch>
            <a:fillRect/>
          </a:stretch>
        </p:blipFill>
        <p:spPr bwMode="auto">
          <a:xfrm>
            <a:off x="5220072" y="620688"/>
            <a:ext cx="3319943" cy="4336682"/>
          </a:xfrm>
          <a:prstGeom prst="rect">
            <a:avLst/>
          </a:prstGeom>
          <a:noFill/>
          <a:ln w="9525">
            <a:noFill/>
            <a:miter lim="800000"/>
            <a:headEnd/>
            <a:tailEnd/>
          </a:ln>
        </p:spPr>
      </p:pic>
      <p:pic>
        <p:nvPicPr>
          <p:cNvPr id="14343" name="Picture 6" descr="FINAL LOGO-color email small.jpg"/>
          <p:cNvPicPr>
            <a:picLocks noChangeAspect="1"/>
          </p:cNvPicPr>
          <p:nvPr/>
        </p:nvPicPr>
        <p:blipFill>
          <a:blip r:embed="rId5"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684213" cy="6858000"/>
          </a:xfrm>
          <a:prstGeom prst="rect">
            <a:avLst/>
          </a:prstGeom>
          <a:solidFill>
            <a:schemeClr val="accent4">
              <a:lumMod val="40000"/>
              <a:lumOff val="60000"/>
            </a:schemeClr>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R</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C</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O</a:t>
            </a:r>
            <a:br>
              <a:rPr lang="en-GB" sz="3600" dirty="0">
                <a:solidFill>
                  <a:schemeClr val="bg1"/>
                </a:solidFill>
                <a:latin typeface="+mn-lt"/>
                <a:cs typeface="+mn-cs"/>
              </a:rPr>
            </a:br>
            <a:r>
              <a:rPr lang="en-GB" sz="3600" dirty="0">
                <a:solidFill>
                  <a:schemeClr val="bg1"/>
                </a:solidFill>
                <a:latin typeface="+mn-lt"/>
                <a:cs typeface="+mn-cs"/>
              </a:rPr>
              <a:t>N</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sp>
        <p:nvSpPr>
          <p:cNvPr id="19460" name="Rectangle 6"/>
          <p:cNvSpPr>
            <a:spLocks noChangeArrowheads="1"/>
          </p:cNvSpPr>
          <p:nvPr/>
        </p:nvSpPr>
        <p:spPr bwMode="auto">
          <a:xfrm>
            <a:off x="900113" y="260350"/>
            <a:ext cx="4824412" cy="646113"/>
          </a:xfrm>
          <a:prstGeom prst="rect">
            <a:avLst/>
          </a:prstGeom>
          <a:noFill/>
          <a:ln w="9525">
            <a:noFill/>
            <a:miter lim="800000"/>
            <a:headEnd/>
            <a:tailEnd/>
          </a:ln>
        </p:spPr>
        <p:txBody>
          <a:bodyPr>
            <a:spAutoFit/>
          </a:bodyPr>
          <a:lstStyle/>
          <a:p>
            <a:r>
              <a:rPr lang="en-GB" sz="3600"/>
              <a:t>Around the world...</a:t>
            </a:r>
          </a:p>
        </p:txBody>
      </p:sp>
      <p:sp>
        <p:nvSpPr>
          <p:cNvPr id="8" name="Rectangle 3"/>
          <p:cNvSpPr txBox="1">
            <a:spLocks noChangeArrowheads="1"/>
          </p:cNvSpPr>
          <p:nvPr/>
        </p:nvSpPr>
        <p:spPr bwMode="auto">
          <a:xfrm>
            <a:off x="0" y="1125538"/>
            <a:ext cx="7019925" cy="5257800"/>
          </a:xfrm>
          <a:prstGeom prst="rect">
            <a:avLst/>
          </a:prstGeom>
          <a:noFill/>
          <a:ln w="9525">
            <a:noFill/>
            <a:miter lim="800000"/>
            <a:headEnd/>
            <a:tailEnd/>
          </a:ln>
        </p:spPr>
        <p:txBody>
          <a:bodyPr/>
          <a:lstStyle/>
          <a:p>
            <a:pPr marL="342900" indent="-342900" algn="ctr" eaLnBrk="0" hangingPunct="0">
              <a:spcBef>
                <a:spcPct val="20000"/>
              </a:spcBef>
              <a:defRPr/>
            </a:pPr>
            <a:endParaRPr lang="en-GB" sz="2800" dirty="0">
              <a:latin typeface="+mn-lt"/>
              <a:cs typeface="+mn-cs"/>
            </a:endParaRPr>
          </a:p>
        </p:txBody>
      </p:sp>
      <p:pic>
        <p:nvPicPr>
          <p:cNvPr id="19465" name="Picture 5" descr="FINAL LOGO-color email small.jpg"/>
          <p:cNvPicPr>
            <a:picLocks noChangeAspect="1"/>
          </p:cNvPicPr>
          <p:nvPr/>
        </p:nvPicPr>
        <p:blipFill>
          <a:blip r:embed="rId2" cstate="screen"/>
          <a:srcRect/>
          <a:stretch>
            <a:fillRect/>
          </a:stretch>
        </p:blipFill>
        <p:spPr bwMode="auto">
          <a:xfrm>
            <a:off x="8351838" y="5983288"/>
            <a:ext cx="792162" cy="874712"/>
          </a:xfrm>
          <a:prstGeom prst="rect">
            <a:avLst/>
          </a:prstGeom>
          <a:noFill/>
          <a:ln w="9525">
            <a:noFill/>
            <a:miter lim="800000"/>
            <a:headEnd/>
            <a:tailEnd/>
          </a:ln>
        </p:spPr>
      </p:pic>
      <p:sp>
        <p:nvSpPr>
          <p:cNvPr id="10" name="Rectangle 9"/>
          <p:cNvSpPr/>
          <p:nvPr/>
        </p:nvSpPr>
        <p:spPr>
          <a:xfrm>
            <a:off x="971600" y="1196752"/>
            <a:ext cx="4572000" cy="646331"/>
          </a:xfrm>
          <a:prstGeom prst="rect">
            <a:avLst/>
          </a:prstGeom>
        </p:spPr>
        <p:txBody>
          <a:bodyPr>
            <a:spAutoFit/>
          </a:bodyPr>
          <a:lstStyle/>
          <a:p>
            <a:r>
              <a:rPr lang="en-GB" b="1" dirty="0">
                <a:solidFill>
                  <a:schemeClr val="accent4">
                    <a:lumMod val="75000"/>
                  </a:schemeClr>
                </a:solidFill>
              </a:rPr>
              <a:t>ORIGINS OF </a:t>
            </a:r>
            <a:br>
              <a:rPr lang="en-GB" b="1" dirty="0">
                <a:solidFill>
                  <a:schemeClr val="accent4">
                    <a:lumMod val="75000"/>
                  </a:schemeClr>
                </a:solidFill>
              </a:rPr>
            </a:br>
            <a:r>
              <a:rPr lang="en-GB" b="1" dirty="0">
                <a:solidFill>
                  <a:schemeClr val="accent4">
                    <a:lumMod val="75000"/>
                  </a:schemeClr>
                </a:solidFill>
              </a:rPr>
              <a:t>PARTICIPATORY BUDGETING</a:t>
            </a:r>
            <a:endParaRPr lang="en-GB" dirty="0"/>
          </a:p>
        </p:txBody>
      </p:sp>
      <p:pic>
        <p:nvPicPr>
          <p:cNvPr id="11" name="Picture 8" descr="brazil.gif"/>
          <p:cNvPicPr>
            <a:picLocks noChangeAspect="1"/>
          </p:cNvPicPr>
          <p:nvPr/>
        </p:nvPicPr>
        <p:blipFill>
          <a:blip r:embed="rId3" cstate="screen"/>
          <a:srcRect/>
          <a:stretch>
            <a:fillRect/>
          </a:stretch>
        </p:blipFill>
        <p:spPr bwMode="auto">
          <a:xfrm>
            <a:off x="6300192" y="2132856"/>
            <a:ext cx="2447925" cy="2647950"/>
          </a:xfrm>
          <a:prstGeom prst="rect">
            <a:avLst/>
          </a:prstGeom>
          <a:noFill/>
          <a:ln w="9525">
            <a:noFill/>
            <a:miter lim="800000"/>
            <a:headEnd/>
            <a:tailEnd/>
          </a:ln>
        </p:spPr>
      </p:pic>
      <p:sp>
        <p:nvSpPr>
          <p:cNvPr id="12" name="Rectangle 11"/>
          <p:cNvSpPr/>
          <p:nvPr/>
        </p:nvSpPr>
        <p:spPr>
          <a:xfrm>
            <a:off x="971600" y="2060848"/>
            <a:ext cx="4572000" cy="4081117"/>
          </a:xfrm>
          <a:prstGeom prst="rect">
            <a:avLst/>
          </a:prstGeom>
        </p:spPr>
        <p:txBody>
          <a:bodyPr>
            <a:spAutoFit/>
          </a:bodyPr>
          <a:lstStyle/>
          <a:p>
            <a:pPr>
              <a:lnSpc>
                <a:spcPct val="80000"/>
              </a:lnSpc>
              <a:spcBef>
                <a:spcPct val="20000"/>
              </a:spcBef>
              <a:buClr>
                <a:srgbClr val="CC0099"/>
              </a:buClr>
            </a:pPr>
            <a:r>
              <a:rPr lang="en-GB" sz="2400" dirty="0" smtClean="0">
                <a:solidFill>
                  <a:srgbClr val="604A7B"/>
                </a:solidFill>
                <a:latin typeface="Calibri" pitchFamily="34" charset="0"/>
              </a:rPr>
              <a:t>Began in Porto </a:t>
            </a:r>
            <a:r>
              <a:rPr lang="en-GB" sz="2400" dirty="0" err="1" smtClean="0">
                <a:solidFill>
                  <a:srgbClr val="604A7B"/>
                </a:solidFill>
                <a:latin typeface="Calibri" pitchFamily="34" charset="0"/>
              </a:rPr>
              <a:t>Alegre</a:t>
            </a:r>
            <a:r>
              <a:rPr lang="en-GB" sz="2400" dirty="0" smtClean="0">
                <a:solidFill>
                  <a:srgbClr val="604A7B"/>
                </a:solidFill>
                <a:latin typeface="Calibri" pitchFamily="34" charset="0"/>
              </a:rPr>
              <a:t>, Brazil in 1980s – city of more than 1.5m people</a:t>
            </a:r>
          </a:p>
          <a:p>
            <a:pPr>
              <a:lnSpc>
                <a:spcPct val="80000"/>
              </a:lnSpc>
              <a:spcBef>
                <a:spcPct val="20000"/>
              </a:spcBef>
              <a:buClr>
                <a:srgbClr val="CC0099"/>
              </a:buClr>
            </a:pPr>
            <a:endParaRPr lang="en-GB" sz="2400" dirty="0" smtClean="0">
              <a:solidFill>
                <a:srgbClr val="604A7B"/>
              </a:solidFill>
              <a:latin typeface="Calibri" pitchFamily="34" charset="0"/>
            </a:endParaRPr>
          </a:p>
          <a:p>
            <a:pPr>
              <a:lnSpc>
                <a:spcPct val="80000"/>
              </a:lnSpc>
              <a:spcBef>
                <a:spcPct val="20000"/>
              </a:spcBef>
              <a:buClr>
                <a:srgbClr val="CC0099"/>
              </a:buClr>
            </a:pPr>
            <a:r>
              <a:rPr lang="en-GB" sz="2400" dirty="0" smtClean="0">
                <a:solidFill>
                  <a:srgbClr val="604A7B"/>
                </a:solidFill>
                <a:latin typeface="Calibri" pitchFamily="34" charset="0"/>
              </a:rPr>
              <a:t>End of military dictatorship and election of Workers’ Party</a:t>
            </a:r>
          </a:p>
          <a:p>
            <a:pPr>
              <a:lnSpc>
                <a:spcPct val="80000"/>
              </a:lnSpc>
              <a:spcBef>
                <a:spcPct val="20000"/>
              </a:spcBef>
              <a:buClr>
                <a:srgbClr val="CC0099"/>
              </a:buClr>
            </a:pPr>
            <a:endParaRPr lang="en-GB" sz="2400" dirty="0" smtClean="0">
              <a:solidFill>
                <a:srgbClr val="604A7B"/>
              </a:solidFill>
              <a:latin typeface="Calibri" pitchFamily="34" charset="0"/>
            </a:endParaRPr>
          </a:p>
          <a:p>
            <a:pPr>
              <a:lnSpc>
                <a:spcPct val="80000"/>
              </a:lnSpc>
              <a:spcBef>
                <a:spcPct val="20000"/>
              </a:spcBef>
              <a:buClr>
                <a:srgbClr val="CC0099"/>
              </a:buClr>
            </a:pPr>
            <a:r>
              <a:rPr lang="en-GB" sz="2400" dirty="0" smtClean="0">
                <a:solidFill>
                  <a:srgbClr val="604A7B"/>
                </a:solidFill>
                <a:latin typeface="Calibri" pitchFamily="34" charset="0"/>
              </a:rPr>
              <a:t>Public coffers were dry, needs pressing and democracy needed to be done differently </a:t>
            </a:r>
          </a:p>
          <a:p>
            <a:pPr>
              <a:lnSpc>
                <a:spcPct val="80000"/>
              </a:lnSpc>
              <a:spcBef>
                <a:spcPct val="20000"/>
              </a:spcBef>
              <a:buClr>
                <a:srgbClr val="CC0099"/>
              </a:buClr>
            </a:pPr>
            <a:endParaRPr lang="en-GB" sz="2400" dirty="0" smtClean="0">
              <a:solidFill>
                <a:srgbClr val="604A7B"/>
              </a:solidFill>
              <a:latin typeface="Calibri" pitchFamily="34" charset="0"/>
            </a:endParaRPr>
          </a:p>
          <a:p>
            <a:pPr>
              <a:lnSpc>
                <a:spcPct val="80000"/>
              </a:lnSpc>
              <a:spcBef>
                <a:spcPct val="20000"/>
              </a:spcBef>
              <a:buClr>
                <a:srgbClr val="CC0099"/>
              </a:buClr>
            </a:pPr>
            <a:r>
              <a:rPr lang="en-GB" sz="2400" dirty="0" smtClean="0">
                <a:solidFill>
                  <a:srgbClr val="FF0000"/>
                </a:solidFill>
                <a:latin typeface="Calibri" pitchFamily="34" charset="0"/>
              </a:rPr>
              <a:t>= innovation!</a:t>
            </a:r>
            <a:endParaRPr lang="en-GB" sz="2400"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6">
              <a:lumMod val="40000"/>
              <a:lumOff val="60000"/>
            </a:schemeClr>
          </a:solidFill>
        </p:spPr>
        <p:txBody>
          <a:bodyPr/>
          <a:lstStyle/>
          <a:p>
            <a:pPr algn="ctr" fontAlgn="auto">
              <a:spcBef>
                <a:spcPts val="0"/>
              </a:spcBef>
              <a:spcAft>
                <a:spcPts val="0"/>
              </a:spcAft>
              <a:defRPr/>
            </a:pPr>
            <a:endParaRPr lang="en-GB" sz="1200" dirty="0">
              <a:solidFill>
                <a:schemeClr val="bg1"/>
              </a:solidFill>
              <a:latin typeface="+mn-lt"/>
              <a:cs typeface="+mn-cs"/>
            </a:endParaRPr>
          </a:p>
          <a:p>
            <a:pPr algn="ctr" fontAlgn="auto">
              <a:lnSpc>
                <a:spcPts val="4600"/>
              </a:lnSpc>
              <a:spcBef>
                <a:spcPts val="0"/>
              </a:spcBef>
              <a:spcAft>
                <a:spcPts val="0"/>
              </a:spcAft>
              <a:defRPr/>
            </a:pPr>
            <a:endParaRPr lang="en-GB" sz="4400" dirty="0">
              <a:solidFill>
                <a:schemeClr val="bg1"/>
              </a:solidFill>
              <a:latin typeface="+mn-lt"/>
              <a:cs typeface="+mn-cs"/>
            </a:endParaRPr>
          </a:p>
          <a:p>
            <a:pPr algn="ctr" fontAlgn="auto">
              <a:spcBef>
                <a:spcPts val="0"/>
              </a:spcBef>
              <a:spcAft>
                <a:spcPts val="0"/>
              </a:spcAft>
              <a:defRPr/>
            </a:pPr>
            <a:endParaRPr lang="en-GB" sz="3600" dirty="0">
              <a:solidFill>
                <a:schemeClr val="bg1"/>
              </a:solidFill>
              <a:latin typeface="+mn-lt"/>
              <a:cs typeface="+mn-cs"/>
            </a:endParaRPr>
          </a:p>
          <a:p>
            <a:pPr algn="ctr" fontAlgn="auto">
              <a:lnSpc>
                <a:spcPts val="4600"/>
              </a:lnSpc>
              <a:spcBef>
                <a:spcPts val="0"/>
              </a:spcBef>
              <a:spcAft>
                <a:spcPts val="0"/>
              </a:spcAft>
              <a:defRPr/>
            </a:pPr>
            <a:r>
              <a:rPr lang="en-GB" sz="4400" dirty="0">
                <a:solidFill>
                  <a:schemeClr val="bg1"/>
                </a:solidFill>
                <a:latin typeface="+mn-lt"/>
                <a:cs typeface="+mn-cs"/>
              </a:rPr>
              <a:t>LEVERS</a:t>
            </a:r>
          </a:p>
          <a:p>
            <a:pPr algn="ctr" fontAlgn="auto">
              <a:lnSpc>
                <a:spcPts val="4600"/>
              </a:lnSpc>
              <a:spcBef>
                <a:spcPts val="0"/>
              </a:spcBef>
              <a:spcAft>
                <a:spcPts val="0"/>
              </a:spcAft>
              <a:defRPr/>
            </a:pPr>
            <a:endParaRPr lang="en-GB" sz="5400" dirty="0">
              <a:solidFill>
                <a:schemeClr val="bg1"/>
              </a:solidFill>
              <a:latin typeface="+mn-lt"/>
              <a:cs typeface="+mn-cs"/>
            </a:endParaRPr>
          </a:p>
        </p:txBody>
      </p:sp>
      <p:pic>
        <p:nvPicPr>
          <p:cNvPr id="12292" name="Picture 2" descr="C:\Users\Home\Desktop\Thanks for the  music! Here's a selected art screensaver in return! x\Pictures 067.jpg"/>
          <p:cNvPicPr>
            <a:picLocks noChangeAspect="1" noChangeArrowheads="1"/>
          </p:cNvPicPr>
          <p:nvPr/>
        </p:nvPicPr>
        <p:blipFill>
          <a:blip r:embed="rId3" cstate="screen"/>
          <a:srcRect/>
          <a:stretch>
            <a:fillRect/>
          </a:stretch>
        </p:blipFill>
        <p:spPr bwMode="auto">
          <a:xfrm>
            <a:off x="1403648" y="404664"/>
            <a:ext cx="4795838" cy="4708525"/>
          </a:xfrm>
          <a:prstGeom prst="rect">
            <a:avLst/>
          </a:prstGeom>
          <a:noFill/>
          <a:ln w="9525">
            <a:noFill/>
            <a:miter lim="800000"/>
            <a:headEnd/>
            <a:tailEnd/>
          </a:ln>
        </p:spPr>
      </p:pic>
      <p:sp>
        <p:nvSpPr>
          <p:cNvPr id="12293" name="TextBox 5"/>
          <p:cNvSpPr txBox="1">
            <a:spLocks noChangeArrowheads="1"/>
          </p:cNvSpPr>
          <p:nvPr/>
        </p:nvSpPr>
        <p:spPr bwMode="auto">
          <a:xfrm>
            <a:off x="1259632" y="5301208"/>
            <a:ext cx="5619680" cy="523220"/>
          </a:xfrm>
          <a:prstGeom prst="rect">
            <a:avLst/>
          </a:prstGeom>
          <a:noFill/>
          <a:ln w="9525">
            <a:noFill/>
            <a:miter lim="800000"/>
            <a:headEnd/>
            <a:tailEnd/>
          </a:ln>
        </p:spPr>
        <p:txBody>
          <a:bodyPr wrap="none">
            <a:spAutoFit/>
          </a:bodyPr>
          <a:lstStyle/>
          <a:p>
            <a:r>
              <a:rPr lang="en-GB" sz="2800" dirty="0">
                <a:latin typeface="Calibri" pitchFamily="34" charset="0"/>
              </a:rPr>
              <a:t>Boundary </a:t>
            </a:r>
            <a:r>
              <a:rPr lang="en-GB" sz="2800" dirty="0" smtClean="0">
                <a:latin typeface="Calibri" pitchFamily="34" charset="0"/>
              </a:rPr>
              <a:t>Spanning and Social Capital</a:t>
            </a:r>
            <a:endParaRPr lang="en-GB" sz="2800" dirty="0">
              <a:latin typeface="Calibri" pitchFamily="34" charset="0"/>
            </a:endParaRPr>
          </a:p>
        </p:txBody>
      </p:sp>
      <p:pic>
        <p:nvPicPr>
          <p:cNvPr id="12294" name="Picture 5" descr="FINAL LOGO-color email small.jpg"/>
          <p:cNvPicPr>
            <a:picLocks noChangeAspect="1"/>
          </p:cNvPicPr>
          <p:nvPr/>
        </p:nvPicPr>
        <p:blipFill>
          <a:blip r:embed="rId4"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6">
              <a:lumMod val="40000"/>
              <a:lumOff val="60000"/>
            </a:schemeClr>
          </a:solidFill>
        </p:spPr>
        <p:txBody>
          <a:bodyPr/>
          <a:lstStyle/>
          <a:p>
            <a:pPr algn="ctr" fontAlgn="auto">
              <a:spcBef>
                <a:spcPts val="0"/>
              </a:spcBef>
              <a:spcAft>
                <a:spcPts val="0"/>
              </a:spcAft>
              <a:defRPr/>
            </a:pPr>
            <a:endParaRPr lang="en-GB" sz="1200" dirty="0">
              <a:solidFill>
                <a:schemeClr val="bg1"/>
              </a:solidFill>
              <a:latin typeface="+mn-lt"/>
              <a:cs typeface="+mn-cs"/>
            </a:endParaRPr>
          </a:p>
          <a:p>
            <a:pPr algn="ctr" fontAlgn="auto">
              <a:lnSpc>
                <a:spcPts val="4600"/>
              </a:lnSpc>
              <a:spcBef>
                <a:spcPts val="0"/>
              </a:spcBef>
              <a:spcAft>
                <a:spcPts val="0"/>
              </a:spcAft>
              <a:defRPr/>
            </a:pPr>
            <a:endParaRPr lang="en-GB" sz="4400" dirty="0">
              <a:solidFill>
                <a:schemeClr val="bg1"/>
              </a:solidFill>
              <a:latin typeface="+mn-lt"/>
              <a:cs typeface="+mn-cs"/>
            </a:endParaRPr>
          </a:p>
          <a:p>
            <a:pPr algn="ctr" fontAlgn="auto">
              <a:spcBef>
                <a:spcPts val="0"/>
              </a:spcBef>
              <a:spcAft>
                <a:spcPts val="0"/>
              </a:spcAft>
              <a:defRPr/>
            </a:pPr>
            <a:endParaRPr lang="en-GB" sz="3600" dirty="0">
              <a:solidFill>
                <a:schemeClr val="bg1"/>
              </a:solidFill>
              <a:latin typeface="+mn-lt"/>
              <a:cs typeface="+mn-cs"/>
            </a:endParaRPr>
          </a:p>
          <a:p>
            <a:pPr algn="ctr" fontAlgn="auto">
              <a:lnSpc>
                <a:spcPts val="4600"/>
              </a:lnSpc>
              <a:spcBef>
                <a:spcPts val="0"/>
              </a:spcBef>
              <a:spcAft>
                <a:spcPts val="0"/>
              </a:spcAft>
              <a:defRPr/>
            </a:pPr>
            <a:r>
              <a:rPr lang="en-GB" sz="4400" dirty="0">
                <a:solidFill>
                  <a:schemeClr val="bg1"/>
                </a:solidFill>
                <a:latin typeface="+mn-lt"/>
                <a:cs typeface="+mn-cs"/>
              </a:rPr>
              <a:t>LEVERS</a:t>
            </a:r>
          </a:p>
          <a:p>
            <a:pPr algn="ctr" fontAlgn="auto">
              <a:lnSpc>
                <a:spcPts val="4600"/>
              </a:lnSpc>
              <a:spcBef>
                <a:spcPts val="0"/>
              </a:spcBef>
              <a:spcAft>
                <a:spcPts val="0"/>
              </a:spcAft>
              <a:defRPr/>
            </a:pPr>
            <a:endParaRPr lang="en-GB" sz="5400" dirty="0">
              <a:solidFill>
                <a:schemeClr val="bg1"/>
              </a:solidFill>
              <a:latin typeface="+mn-lt"/>
              <a:cs typeface="+mn-cs"/>
            </a:endParaRPr>
          </a:p>
        </p:txBody>
      </p:sp>
      <p:sp>
        <p:nvSpPr>
          <p:cNvPr id="13316" name="TextBox 5"/>
          <p:cNvSpPr txBox="1">
            <a:spLocks noChangeArrowheads="1"/>
          </p:cNvSpPr>
          <p:nvPr/>
        </p:nvSpPr>
        <p:spPr bwMode="auto">
          <a:xfrm>
            <a:off x="2051720" y="4653136"/>
            <a:ext cx="5482463" cy="523220"/>
          </a:xfrm>
          <a:prstGeom prst="rect">
            <a:avLst/>
          </a:prstGeom>
          <a:noFill/>
          <a:ln w="9525">
            <a:noFill/>
            <a:miter lim="800000"/>
            <a:headEnd/>
            <a:tailEnd/>
          </a:ln>
        </p:spPr>
        <p:txBody>
          <a:bodyPr wrap="none">
            <a:spAutoFit/>
          </a:bodyPr>
          <a:lstStyle/>
          <a:p>
            <a:r>
              <a:rPr lang="en-GB" sz="2800" dirty="0">
                <a:latin typeface="Calibri" pitchFamily="34" charset="0"/>
              </a:rPr>
              <a:t>Deliberative Spaces – On and Offline</a:t>
            </a:r>
          </a:p>
        </p:txBody>
      </p:sp>
      <p:pic>
        <p:nvPicPr>
          <p:cNvPr id="13317" name="Picture 2" descr="C:\Users\Home\Desktop\Thanks for the  music! Here's a selected art screensaver in return! x\Pictures 010.jpg"/>
          <p:cNvPicPr>
            <a:picLocks noChangeAspect="1" noChangeArrowheads="1"/>
          </p:cNvPicPr>
          <p:nvPr/>
        </p:nvPicPr>
        <p:blipFill>
          <a:blip r:embed="rId3" cstate="screen">
            <a:lum bright="24000"/>
          </a:blip>
          <a:srcRect/>
          <a:stretch>
            <a:fillRect/>
          </a:stretch>
        </p:blipFill>
        <p:spPr bwMode="auto">
          <a:xfrm>
            <a:off x="2051719" y="332656"/>
            <a:ext cx="5923077" cy="4176464"/>
          </a:xfrm>
          <a:prstGeom prst="rect">
            <a:avLst/>
          </a:prstGeom>
          <a:noFill/>
          <a:ln w="9525">
            <a:noFill/>
            <a:miter lim="800000"/>
            <a:headEnd/>
            <a:tailEnd/>
          </a:ln>
        </p:spPr>
      </p:pic>
      <p:pic>
        <p:nvPicPr>
          <p:cNvPr id="13318" name="Picture 5" descr="FINAL LOGO-color email small.jpg"/>
          <p:cNvPicPr>
            <a:picLocks noChangeAspect="1"/>
          </p:cNvPicPr>
          <p:nvPr/>
        </p:nvPicPr>
        <p:blipFill>
          <a:blip r:embed="rId4"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tx2">
              <a:lumMod val="40000"/>
              <a:lumOff val="60000"/>
            </a:schemeClr>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 L A</a:t>
            </a:r>
          </a:p>
          <a:p>
            <a:pPr algn="ctr" fontAlgn="auto">
              <a:lnSpc>
                <a:spcPts val="3400"/>
              </a:lnSpc>
              <a:spcBef>
                <a:spcPts val="0"/>
              </a:spcBef>
              <a:spcAft>
                <a:spcPts val="0"/>
              </a:spcAft>
              <a:defRPr/>
            </a:pPr>
            <a:r>
              <a:rPr lang="en-GB" sz="3600" dirty="0">
                <a:solidFill>
                  <a:schemeClr val="bg1"/>
                </a:solidFill>
                <a:latin typeface="+mn-lt"/>
                <a:cs typeface="+mn-cs"/>
              </a:rPr>
              <a:t>Y </a:t>
            </a:r>
          </a:p>
          <a:p>
            <a:pPr algn="ctr" fontAlgn="auto">
              <a:lnSpc>
                <a:spcPts val="3400"/>
              </a:lnSpc>
              <a:spcBef>
                <a:spcPts val="0"/>
              </a:spcBef>
              <a:spcAft>
                <a:spcPts val="0"/>
              </a:spcAft>
              <a:defRPr/>
            </a:pPr>
            <a:endParaRPr lang="en-GB" sz="3600" u="sng"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YOUR </a:t>
            </a:r>
          </a:p>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a:t>
            </a:r>
          </a:p>
          <a:p>
            <a:pPr algn="ctr" fontAlgn="auto">
              <a:lnSpc>
                <a:spcPts val="3400"/>
              </a:lnSpc>
              <a:spcBef>
                <a:spcPts val="0"/>
              </a:spcBef>
              <a:spcAft>
                <a:spcPts val="0"/>
              </a:spcAft>
              <a:defRPr/>
            </a:pPr>
            <a:r>
              <a:rPr lang="en-GB" sz="3600" dirty="0">
                <a:solidFill>
                  <a:schemeClr val="bg1"/>
                </a:solidFill>
                <a:latin typeface="+mn-lt"/>
                <a:cs typeface="+mn-cs"/>
              </a:rPr>
              <a:t>AR</a:t>
            </a:r>
          </a:p>
          <a:p>
            <a:pPr algn="ctr" fontAlgn="auto">
              <a:lnSpc>
                <a:spcPts val="3400"/>
              </a:lnSpc>
              <a:spcBef>
                <a:spcPts val="0"/>
              </a:spcBef>
              <a:spcAft>
                <a:spcPts val="0"/>
              </a:spcAft>
              <a:defRPr/>
            </a:pPr>
            <a:r>
              <a:rPr lang="en-GB" sz="3600" dirty="0">
                <a:solidFill>
                  <a:schemeClr val="bg1"/>
                </a:solidFill>
                <a:latin typeface="+mn-lt"/>
                <a:cs typeface="+mn-cs"/>
              </a:rPr>
              <a:t>T</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sp>
        <p:nvSpPr>
          <p:cNvPr id="15364" name="TextBox 5"/>
          <p:cNvSpPr txBox="1">
            <a:spLocks noChangeArrowheads="1"/>
          </p:cNvSpPr>
          <p:nvPr/>
        </p:nvSpPr>
        <p:spPr bwMode="auto">
          <a:xfrm>
            <a:off x="1331640" y="5517232"/>
            <a:ext cx="4083618" cy="523220"/>
          </a:xfrm>
          <a:prstGeom prst="rect">
            <a:avLst/>
          </a:prstGeom>
          <a:noFill/>
          <a:ln w="9525">
            <a:noFill/>
            <a:miter lim="800000"/>
            <a:headEnd/>
            <a:tailEnd/>
          </a:ln>
        </p:spPr>
        <p:txBody>
          <a:bodyPr wrap="none">
            <a:spAutoFit/>
          </a:bodyPr>
          <a:lstStyle/>
          <a:p>
            <a:r>
              <a:rPr lang="en-GB" sz="2800" dirty="0">
                <a:latin typeface="Calibri" pitchFamily="34" charset="0"/>
              </a:rPr>
              <a:t>Modelling Good Behaviour</a:t>
            </a:r>
          </a:p>
        </p:txBody>
      </p:sp>
      <p:pic>
        <p:nvPicPr>
          <p:cNvPr id="15365" name="Picture 3" descr="C:\Users\Home\Desktop\Thanks for the  music! Here's a selected art screensaver in return! x\Pictures 051.jpg"/>
          <p:cNvPicPr>
            <a:picLocks noChangeAspect="1" noChangeArrowheads="1"/>
          </p:cNvPicPr>
          <p:nvPr/>
        </p:nvPicPr>
        <p:blipFill>
          <a:blip r:embed="rId3" cstate="screen"/>
          <a:srcRect/>
          <a:stretch>
            <a:fillRect/>
          </a:stretch>
        </p:blipFill>
        <p:spPr bwMode="auto">
          <a:xfrm>
            <a:off x="1403648" y="332656"/>
            <a:ext cx="3672408" cy="5042537"/>
          </a:xfrm>
          <a:prstGeom prst="rect">
            <a:avLst/>
          </a:prstGeom>
          <a:noFill/>
          <a:ln w="9525">
            <a:noFill/>
            <a:miter lim="800000"/>
            <a:headEnd/>
            <a:tailEnd/>
          </a:ln>
        </p:spPr>
      </p:pic>
      <p:pic>
        <p:nvPicPr>
          <p:cNvPr id="15366" name="Picture 5" descr="FINAL LOGO-color email small.jpg"/>
          <p:cNvPicPr>
            <a:picLocks noChangeAspect="1"/>
          </p:cNvPicPr>
          <p:nvPr/>
        </p:nvPicPr>
        <p:blipFill>
          <a:blip r:embed="rId4"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tx2">
              <a:lumMod val="40000"/>
              <a:lumOff val="60000"/>
            </a:schemeClr>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 L A</a:t>
            </a:r>
          </a:p>
          <a:p>
            <a:pPr algn="ctr" fontAlgn="auto">
              <a:lnSpc>
                <a:spcPts val="3400"/>
              </a:lnSpc>
              <a:spcBef>
                <a:spcPts val="0"/>
              </a:spcBef>
              <a:spcAft>
                <a:spcPts val="0"/>
              </a:spcAft>
              <a:defRPr/>
            </a:pPr>
            <a:r>
              <a:rPr lang="en-GB" sz="3600" dirty="0">
                <a:solidFill>
                  <a:schemeClr val="bg1"/>
                </a:solidFill>
                <a:latin typeface="+mn-lt"/>
                <a:cs typeface="+mn-cs"/>
              </a:rPr>
              <a:t>Y </a:t>
            </a:r>
          </a:p>
          <a:p>
            <a:pPr algn="ctr" fontAlgn="auto">
              <a:lnSpc>
                <a:spcPts val="3400"/>
              </a:lnSpc>
              <a:spcBef>
                <a:spcPts val="0"/>
              </a:spcBef>
              <a:spcAft>
                <a:spcPts val="0"/>
              </a:spcAft>
              <a:defRPr/>
            </a:pPr>
            <a:endParaRPr lang="en-GB" sz="3600" u="sng"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YOUR </a:t>
            </a:r>
          </a:p>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a:t>
            </a:r>
          </a:p>
          <a:p>
            <a:pPr algn="ctr" fontAlgn="auto">
              <a:lnSpc>
                <a:spcPts val="3400"/>
              </a:lnSpc>
              <a:spcBef>
                <a:spcPts val="0"/>
              </a:spcBef>
              <a:spcAft>
                <a:spcPts val="0"/>
              </a:spcAft>
              <a:defRPr/>
            </a:pPr>
            <a:r>
              <a:rPr lang="en-GB" sz="3600" dirty="0">
                <a:solidFill>
                  <a:schemeClr val="bg1"/>
                </a:solidFill>
                <a:latin typeface="+mn-lt"/>
                <a:cs typeface="+mn-cs"/>
              </a:rPr>
              <a:t>AR</a:t>
            </a:r>
          </a:p>
          <a:p>
            <a:pPr algn="ctr" fontAlgn="auto">
              <a:lnSpc>
                <a:spcPts val="3400"/>
              </a:lnSpc>
              <a:spcBef>
                <a:spcPts val="0"/>
              </a:spcBef>
              <a:spcAft>
                <a:spcPts val="0"/>
              </a:spcAft>
              <a:defRPr/>
            </a:pPr>
            <a:r>
              <a:rPr lang="en-GB" sz="3600" dirty="0">
                <a:solidFill>
                  <a:schemeClr val="bg1"/>
                </a:solidFill>
                <a:latin typeface="+mn-lt"/>
                <a:cs typeface="+mn-cs"/>
              </a:rPr>
              <a:t>T</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sp>
        <p:nvSpPr>
          <p:cNvPr id="16388" name="TextBox 5"/>
          <p:cNvSpPr txBox="1">
            <a:spLocks noChangeArrowheads="1"/>
          </p:cNvSpPr>
          <p:nvPr/>
        </p:nvSpPr>
        <p:spPr bwMode="auto">
          <a:xfrm>
            <a:off x="1187624" y="2348880"/>
            <a:ext cx="3303212" cy="2246769"/>
          </a:xfrm>
          <a:prstGeom prst="rect">
            <a:avLst/>
          </a:prstGeom>
          <a:noFill/>
          <a:ln w="9525">
            <a:noFill/>
            <a:miter lim="800000"/>
            <a:headEnd/>
            <a:tailEnd/>
          </a:ln>
        </p:spPr>
        <p:txBody>
          <a:bodyPr wrap="none">
            <a:spAutoFit/>
          </a:bodyPr>
          <a:lstStyle/>
          <a:p>
            <a:r>
              <a:rPr lang="en-GB" sz="2800" dirty="0" smtClean="0">
                <a:latin typeface="Calibri" pitchFamily="34" charset="0"/>
              </a:rPr>
              <a:t>Forging relationships</a:t>
            </a:r>
          </a:p>
          <a:p>
            <a:r>
              <a:rPr lang="en-GB" sz="2800" dirty="0" smtClean="0">
                <a:latin typeface="Calibri" pitchFamily="34" charset="0"/>
              </a:rPr>
              <a:t> </a:t>
            </a:r>
          </a:p>
          <a:p>
            <a:r>
              <a:rPr lang="en-GB" sz="2800" dirty="0" smtClean="0">
                <a:latin typeface="Calibri" pitchFamily="34" charset="0"/>
              </a:rPr>
              <a:t>Forming wellbeing</a:t>
            </a:r>
          </a:p>
          <a:p>
            <a:endParaRPr lang="en-GB" sz="2800" dirty="0" smtClean="0">
              <a:latin typeface="Calibri" pitchFamily="34" charset="0"/>
            </a:endParaRPr>
          </a:p>
          <a:p>
            <a:r>
              <a:rPr lang="en-GB" sz="2800" dirty="0" smtClean="0">
                <a:latin typeface="Calibri" pitchFamily="34" charset="0"/>
              </a:rPr>
              <a:t>Building social capital</a:t>
            </a:r>
            <a:endParaRPr lang="en-GB" sz="2800" dirty="0">
              <a:latin typeface="Calibri" pitchFamily="34" charset="0"/>
            </a:endParaRPr>
          </a:p>
        </p:txBody>
      </p:sp>
      <p:pic>
        <p:nvPicPr>
          <p:cNvPr id="16389" name="Picture 2" descr="C:\Users\Home\Desktop\Thanks for the  music! Here's a selected art screensaver in return! x\Pictures 268.bmp"/>
          <p:cNvPicPr>
            <a:picLocks noChangeAspect="1" noChangeArrowheads="1"/>
          </p:cNvPicPr>
          <p:nvPr/>
        </p:nvPicPr>
        <p:blipFill>
          <a:blip r:embed="rId3" cstate="screen"/>
          <a:srcRect/>
          <a:stretch>
            <a:fillRect/>
          </a:stretch>
        </p:blipFill>
        <p:spPr bwMode="auto">
          <a:xfrm>
            <a:off x="5148064" y="188640"/>
            <a:ext cx="3524250" cy="5329238"/>
          </a:xfrm>
          <a:prstGeom prst="rect">
            <a:avLst/>
          </a:prstGeom>
          <a:noFill/>
          <a:ln w="9525">
            <a:noFill/>
            <a:miter lim="800000"/>
            <a:headEnd/>
            <a:tailEnd/>
          </a:ln>
        </p:spPr>
      </p:pic>
      <p:pic>
        <p:nvPicPr>
          <p:cNvPr id="16390" name="Picture 5" descr="FINAL LOGO-color email small.jpg"/>
          <p:cNvPicPr>
            <a:picLocks noChangeAspect="1"/>
          </p:cNvPicPr>
          <p:nvPr/>
        </p:nvPicPr>
        <p:blipFill>
          <a:blip r:embed="rId4"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tx2">
              <a:lumMod val="40000"/>
              <a:lumOff val="60000"/>
            </a:schemeClr>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 L A</a:t>
            </a:r>
          </a:p>
          <a:p>
            <a:pPr algn="ctr" fontAlgn="auto">
              <a:lnSpc>
                <a:spcPts val="3400"/>
              </a:lnSpc>
              <a:spcBef>
                <a:spcPts val="0"/>
              </a:spcBef>
              <a:spcAft>
                <a:spcPts val="0"/>
              </a:spcAft>
              <a:defRPr/>
            </a:pPr>
            <a:r>
              <a:rPr lang="en-GB" sz="3600" dirty="0">
                <a:solidFill>
                  <a:schemeClr val="bg1"/>
                </a:solidFill>
                <a:latin typeface="+mn-lt"/>
                <a:cs typeface="+mn-cs"/>
              </a:rPr>
              <a:t>Y </a:t>
            </a:r>
          </a:p>
          <a:p>
            <a:pPr algn="ctr" fontAlgn="auto">
              <a:lnSpc>
                <a:spcPts val="3400"/>
              </a:lnSpc>
              <a:spcBef>
                <a:spcPts val="0"/>
              </a:spcBef>
              <a:spcAft>
                <a:spcPts val="0"/>
              </a:spcAft>
              <a:defRPr/>
            </a:pPr>
            <a:endParaRPr lang="en-GB" sz="3600" u="sng"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YOUR </a:t>
            </a:r>
          </a:p>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a:t>
            </a:r>
          </a:p>
          <a:p>
            <a:pPr algn="ctr" fontAlgn="auto">
              <a:lnSpc>
                <a:spcPts val="3400"/>
              </a:lnSpc>
              <a:spcBef>
                <a:spcPts val="0"/>
              </a:spcBef>
              <a:spcAft>
                <a:spcPts val="0"/>
              </a:spcAft>
              <a:defRPr/>
            </a:pPr>
            <a:r>
              <a:rPr lang="en-GB" sz="3600" dirty="0">
                <a:solidFill>
                  <a:schemeClr val="bg1"/>
                </a:solidFill>
                <a:latin typeface="+mn-lt"/>
                <a:cs typeface="+mn-cs"/>
              </a:rPr>
              <a:t>AR</a:t>
            </a:r>
          </a:p>
          <a:p>
            <a:pPr algn="ctr" fontAlgn="auto">
              <a:lnSpc>
                <a:spcPts val="3400"/>
              </a:lnSpc>
              <a:spcBef>
                <a:spcPts val="0"/>
              </a:spcBef>
              <a:spcAft>
                <a:spcPts val="0"/>
              </a:spcAft>
              <a:defRPr/>
            </a:pPr>
            <a:r>
              <a:rPr lang="en-GB" sz="3600" dirty="0">
                <a:solidFill>
                  <a:schemeClr val="bg1"/>
                </a:solidFill>
                <a:latin typeface="+mn-lt"/>
                <a:cs typeface="+mn-cs"/>
              </a:rPr>
              <a:t>T</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sp>
        <p:nvSpPr>
          <p:cNvPr id="17412" name="TextBox 5"/>
          <p:cNvSpPr txBox="1">
            <a:spLocks noChangeArrowheads="1"/>
          </p:cNvSpPr>
          <p:nvPr/>
        </p:nvSpPr>
        <p:spPr bwMode="auto">
          <a:xfrm>
            <a:off x="1691680" y="5085184"/>
            <a:ext cx="5519331" cy="523220"/>
          </a:xfrm>
          <a:prstGeom prst="rect">
            <a:avLst/>
          </a:prstGeom>
          <a:noFill/>
          <a:ln w="9525">
            <a:noFill/>
            <a:miter lim="800000"/>
            <a:headEnd/>
            <a:tailEnd/>
          </a:ln>
        </p:spPr>
        <p:txBody>
          <a:bodyPr wrap="none">
            <a:spAutoFit/>
          </a:bodyPr>
          <a:lstStyle/>
          <a:p>
            <a:r>
              <a:rPr lang="en-GB" sz="2800" dirty="0" smtClean="0">
                <a:latin typeface="Calibri" pitchFamily="34" charset="0"/>
              </a:rPr>
              <a:t>Combining </a:t>
            </a:r>
            <a:r>
              <a:rPr lang="en-GB" sz="2800" dirty="0">
                <a:latin typeface="Calibri" pitchFamily="34" charset="0"/>
              </a:rPr>
              <a:t>Experiences and Energies</a:t>
            </a:r>
          </a:p>
        </p:txBody>
      </p:sp>
      <p:pic>
        <p:nvPicPr>
          <p:cNvPr id="17413" name="Picture 2" descr="C:\Users\Home\Desktop\Thanks for the  music! Here's a selected art screensaver in return! x\Hopper - Swell.jpg"/>
          <p:cNvPicPr>
            <a:picLocks noChangeAspect="1" noChangeArrowheads="1"/>
          </p:cNvPicPr>
          <p:nvPr/>
        </p:nvPicPr>
        <p:blipFill>
          <a:blip r:embed="rId3" cstate="screen"/>
          <a:srcRect/>
          <a:stretch>
            <a:fillRect/>
          </a:stretch>
        </p:blipFill>
        <p:spPr bwMode="auto">
          <a:xfrm>
            <a:off x="1763688" y="332656"/>
            <a:ext cx="6438900" cy="4618038"/>
          </a:xfrm>
          <a:prstGeom prst="rect">
            <a:avLst/>
          </a:prstGeom>
          <a:noFill/>
          <a:ln w="9525">
            <a:noFill/>
            <a:miter lim="800000"/>
            <a:headEnd/>
            <a:tailEnd/>
          </a:ln>
        </p:spPr>
      </p:pic>
      <p:pic>
        <p:nvPicPr>
          <p:cNvPr id="17414" name="Picture 5" descr="FINAL LOGO-color email small.jpg"/>
          <p:cNvPicPr>
            <a:picLocks noChangeAspect="1"/>
          </p:cNvPicPr>
          <p:nvPr/>
        </p:nvPicPr>
        <p:blipFill>
          <a:blip r:embed="rId4"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rgbClr val="92D050"/>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smtClean="0">
                <a:solidFill>
                  <a:schemeClr val="bg1"/>
                </a:solidFill>
                <a:latin typeface="+mn-lt"/>
                <a:cs typeface="+mn-cs"/>
              </a:rPr>
              <a:t>M</a:t>
            </a:r>
          </a:p>
          <a:p>
            <a:pPr algn="ctr" fontAlgn="auto">
              <a:lnSpc>
                <a:spcPts val="3400"/>
              </a:lnSpc>
              <a:spcBef>
                <a:spcPts val="0"/>
              </a:spcBef>
              <a:spcAft>
                <a:spcPts val="0"/>
              </a:spcAft>
              <a:defRPr/>
            </a:pPr>
            <a:r>
              <a:rPr lang="en-GB" sz="3600" dirty="0" smtClean="0">
                <a:solidFill>
                  <a:schemeClr val="bg1"/>
                </a:solidFill>
                <a:latin typeface="+mn-lt"/>
                <a:cs typeface="+mn-cs"/>
              </a:rPr>
              <a:t>E</a:t>
            </a:r>
          </a:p>
          <a:p>
            <a:pPr algn="ctr" fontAlgn="auto">
              <a:lnSpc>
                <a:spcPts val="3400"/>
              </a:lnSpc>
              <a:spcBef>
                <a:spcPts val="0"/>
              </a:spcBef>
              <a:spcAft>
                <a:spcPts val="0"/>
              </a:spcAft>
              <a:defRPr/>
            </a:pPr>
            <a:r>
              <a:rPr lang="en-GB" sz="3600" dirty="0" smtClean="0">
                <a:solidFill>
                  <a:schemeClr val="bg1"/>
                </a:solidFill>
                <a:latin typeface="+mn-lt"/>
                <a:cs typeface="+mn-cs"/>
              </a:rPr>
              <a:t>N</a:t>
            </a:r>
          </a:p>
          <a:p>
            <a:pPr algn="ctr" fontAlgn="auto">
              <a:lnSpc>
                <a:spcPts val="3400"/>
              </a:lnSpc>
              <a:spcBef>
                <a:spcPts val="0"/>
              </a:spcBef>
              <a:spcAft>
                <a:spcPts val="0"/>
              </a:spcAft>
              <a:defRPr/>
            </a:pPr>
            <a:r>
              <a:rPr lang="en-GB" sz="3600" dirty="0" smtClean="0">
                <a:solidFill>
                  <a:schemeClr val="bg1"/>
                </a:solidFill>
                <a:latin typeface="+mn-lt"/>
                <a:cs typeface="+mn-cs"/>
              </a:rPr>
              <a:t>T</a:t>
            </a:r>
          </a:p>
          <a:p>
            <a:pPr algn="ctr" fontAlgn="auto">
              <a:lnSpc>
                <a:spcPts val="3400"/>
              </a:lnSpc>
              <a:spcBef>
                <a:spcPts val="0"/>
              </a:spcBef>
              <a:spcAft>
                <a:spcPts val="0"/>
              </a:spcAft>
              <a:defRPr/>
            </a:pPr>
            <a:r>
              <a:rPr lang="en-GB" sz="3600" dirty="0" smtClean="0">
                <a:solidFill>
                  <a:schemeClr val="bg1"/>
                </a:solidFill>
                <a:latin typeface="+mn-lt"/>
                <a:cs typeface="+mn-cs"/>
              </a:rPr>
              <a:t>A</a:t>
            </a:r>
          </a:p>
          <a:p>
            <a:pPr algn="ctr" fontAlgn="auto">
              <a:lnSpc>
                <a:spcPts val="3400"/>
              </a:lnSpc>
              <a:spcBef>
                <a:spcPts val="0"/>
              </a:spcBef>
              <a:spcAft>
                <a:spcPts val="0"/>
              </a:spcAft>
              <a:defRPr/>
            </a:pPr>
            <a:r>
              <a:rPr lang="en-GB" sz="3600" dirty="0" smtClean="0">
                <a:solidFill>
                  <a:schemeClr val="bg1"/>
                </a:solidFill>
                <a:latin typeface="+mn-lt"/>
                <a:cs typeface="+mn-cs"/>
              </a:rPr>
              <a:t>L</a:t>
            </a:r>
          </a:p>
          <a:p>
            <a:pPr algn="ctr" fontAlgn="auto">
              <a:lnSpc>
                <a:spcPts val="3400"/>
              </a:lnSpc>
              <a:spcBef>
                <a:spcPts val="0"/>
              </a:spcBef>
              <a:spcAft>
                <a:spcPts val="0"/>
              </a:spcAft>
              <a:defRPr/>
            </a:pPr>
            <a:endParaRPr lang="en-GB" sz="3600" dirty="0" smtClean="0">
              <a:solidFill>
                <a:schemeClr val="bg1"/>
              </a:solidFill>
              <a:latin typeface="+mn-lt"/>
              <a:cs typeface="+mn-cs"/>
            </a:endParaRPr>
          </a:p>
          <a:p>
            <a:pPr algn="ctr" fontAlgn="auto">
              <a:lnSpc>
                <a:spcPts val="3400"/>
              </a:lnSpc>
              <a:spcBef>
                <a:spcPts val="0"/>
              </a:spcBef>
              <a:spcAft>
                <a:spcPts val="0"/>
              </a:spcAft>
              <a:defRPr/>
            </a:pPr>
            <a:r>
              <a:rPr lang="en-GB" sz="3600" dirty="0" smtClean="0">
                <a:solidFill>
                  <a:schemeClr val="bg1"/>
                </a:solidFill>
                <a:latin typeface="+mn-lt"/>
                <a:cs typeface="+mn-cs"/>
              </a:rPr>
              <a:t>C</a:t>
            </a:r>
          </a:p>
          <a:p>
            <a:pPr algn="ctr" fontAlgn="auto">
              <a:lnSpc>
                <a:spcPts val="3400"/>
              </a:lnSpc>
              <a:spcBef>
                <a:spcPts val="0"/>
              </a:spcBef>
              <a:spcAft>
                <a:spcPts val="0"/>
              </a:spcAft>
              <a:defRPr/>
            </a:pPr>
            <a:r>
              <a:rPr lang="en-GB" sz="3600" dirty="0" smtClean="0">
                <a:solidFill>
                  <a:schemeClr val="bg1"/>
                </a:solidFill>
                <a:latin typeface="+mn-lt"/>
                <a:cs typeface="+mn-cs"/>
              </a:rPr>
              <a:t>A</a:t>
            </a:r>
          </a:p>
          <a:p>
            <a:pPr algn="ctr" fontAlgn="auto">
              <a:lnSpc>
                <a:spcPts val="3400"/>
              </a:lnSpc>
              <a:spcBef>
                <a:spcPts val="0"/>
              </a:spcBef>
              <a:spcAft>
                <a:spcPts val="0"/>
              </a:spcAft>
              <a:defRPr/>
            </a:pPr>
            <a:r>
              <a:rPr lang="en-GB" sz="3600" dirty="0" smtClean="0">
                <a:solidFill>
                  <a:schemeClr val="bg1"/>
                </a:solidFill>
                <a:latin typeface="+mn-lt"/>
                <a:cs typeface="+mn-cs"/>
              </a:rPr>
              <a:t>P</a:t>
            </a:r>
          </a:p>
          <a:p>
            <a:pPr algn="ctr" fontAlgn="auto">
              <a:lnSpc>
                <a:spcPts val="3400"/>
              </a:lnSpc>
              <a:spcBef>
                <a:spcPts val="0"/>
              </a:spcBef>
              <a:spcAft>
                <a:spcPts val="0"/>
              </a:spcAft>
              <a:defRPr/>
            </a:pPr>
            <a:r>
              <a:rPr lang="en-GB" sz="3600" dirty="0" smtClean="0">
                <a:solidFill>
                  <a:schemeClr val="bg1"/>
                </a:solidFill>
                <a:latin typeface="+mn-lt"/>
                <a:cs typeface="+mn-cs"/>
              </a:rPr>
              <a:t>I</a:t>
            </a:r>
          </a:p>
          <a:p>
            <a:pPr algn="ctr" fontAlgn="auto">
              <a:lnSpc>
                <a:spcPts val="3400"/>
              </a:lnSpc>
              <a:spcBef>
                <a:spcPts val="0"/>
              </a:spcBef>
              <a:spcAft>
                <a:spcPts val="0"/>
              </a:spcAft>
              <a:defRPr/>
            </a:pPr>
            <a:r>
              <a:rPr lang="en-GB" sz="3600" dirty="0" smtClean="0">
                <a:solidFill>
                  <a:schemeClr val="bg1"/>
                </a:solidFill>
                <a:latin typeface="+mn-lt"/>
                <a:cs typeface="+mn-cs"/>
              </a:rPr>
              <a:t>T</a:t>
            </a:r>
          </a:p>
          <a:p>
            <a:pPr algn="ctr" fontAlgn="auto">
              <a:lnSpc>
                <a:spcPts val="3400"/>
              </a:lnSpc>
              <a:spcBef>
                <a:spcPts val="0"/>
              </a:spcBef>
              <a:spcAft>
                <a:spcPts val="0"/>
              </a:spcAft>
              <a:defRPr/>
            </a:pPr>
            <a:r>
              <a:rPr lang="en-GB" sz="3600" dirty="0" smtClean="0">
                <a:solidFill>
                  <a:schemeClr val="bg1"/>
                </a:solidFill>
                <a:latin typeface="+mn-lt"/>
                <a:cs typeface="+mn-cs"/>
              </a:rPr>
              <a:t>A</a:t>
            </a:r>
          </a:p>
          <a:p>
            <a:pPr algn="ctr" fontAlgn="auto">
              <a:lnSpc>
                <a:spcPts val="3400"/>
              </a:lnSpc>
              <a:spcBef>
                <a:spcPts val="0"/>
              </a:spcBef>
              <a:spcAft>
                <a:spcPts val="0"/>
              </a:spcAft>
              <a:defRPr/>
            </a:pPr>
            <a:r>
              <a:rPr lang="en-GB" sz="3600" dirty="0" smtClean="0">
                <a:solidFill>
                  <a:schemeClr val="bg1"/>
                </a:solidFill>
                <a:latin typeface="+mn-lt"/>
                <a:cs typeface="+mn-cs"/>
              </a:rPr>
              <a:t>L</a:t>
            </a:r>
            <a:endParaRPr lang="en-GB" sz="3600" dirty="0">
              <a:solidFill>
                <a:schemeClr val="bg1"/>
              </a:solidFill>
              <a:latin typeface="+mn-lt"/>
              <a:cs typeface="+mn-cs"/>
            </a:endParaRPr>
          </a:p>
        </p:txBody>
      </p:sp>
      <p:pic>
        <p:nvPicPr>
          <p:cNvPr id="17414" name="Picture 5" descr="FINAL LOGO-color email small.jpg"/>
          <p:cNvPicPr>
            <a:picLocks noChangeAspect="1"/>
          </p:cNvPicPr>
          <p:nvPr/>
        </p:nvPicPr>
        <p:blipFill>
          <a:blip r:embed="rId3" cstate="screen"/>
          <a:srcRect/>
          <a:stretch>
            <a:fillRect/>
          </a:stretch>
        </p:blipFill>
        <p:spPr bwMode="auto">
          <a:xfrm>
            <a:off x="6300788" y="5983288"/>
            <a:ext cx="792162" cy="874712"/>
          </a:xfrm>
          <a:prstGeom prst="rect">
            <a:avLst/>
          </a:prstGeom>
          <a:noFill/>
          <a:ln w="9525">
            <a:noFill/>
            <a:miter lim="800000"/>
            <a:headEnd/>
            <a:tailEnd/>
          </a:ln>
        </p:spPr>
      </p:pic>
      <p:sp>
        <p:nvSpPr>
          <p:cNvPr id="7" name="TextBox 6"/>
          <p:cNvSpPr txBox="1"/>
          <p:nvPr/>
        </p:nvSpPr>
        <p:spPr>
          <a:xfrm>
            <a:off x="899592" y="404664"/>
            <a:ext cx="5434501" cy="461665"/>
          </a:xfrm>
          <a:prstGeom prst="rect">
            <a:avLst/>
          </a:prstGeom>
          <a:noFill/>
        </p:spPr>
        <p:txBody>
          <a:bodyPr wrap="none" rtlCol="0">
            <a:spAutoFit/>
          </a:bodyPr>
          <a:lstStyle/>
          <a:p>
            <a:r>
              <a:rPr lang="en-GB" sz="2400" dirty="0" smtClean="0">
                <a:solidFill>
                  <a:srgbClr val="FF0000"/>
                </a:solidFill>
              </a:rPr>
              <a:t>Health related PB... Not just me then...</a:t>
            </a:r>
            <a:endParaRPr lang="en-GB" sz="2400" dirty="0">
              <a:solidFill>
                <a:srgbClr val="FF0000"/>
              </a:solidFill>
            </a:endParaRPr>
          </a:p>
        </p:txBody>
      </p:sp>
      <p:sp>
        <p:nvSpPr>
          <p:cNvPr id="8" name="TextBox 7"/>
          <p:cNvSpPr txBox="1"/>
          <p:nvPr/>
        </p:nvSpPr>
        <p:spPr>
          <a:xfrm>
            <a:off x="827584" y="948690"/>
            <a:ext cx="5760640" cy="6463308"/>
          </a:xfrm>
          <a:prstGeom prst="rect">
            <a:avLst/>
          </a:prstGeom>
          <a:noFill/>
        </p:spPr>
        <p:txBody>
          <a:bodyPr wrap="square" rtlCol="0">
            <a:spAutoFit/>
          </a:bodyPr>
          <a:lstStyle/>
          <a:p>
            <a:r>
              <a:rPr lang="en-GB" b="1" dirty="0" smtClean="0">
                <a:hlinkClick r:id="rId4"/>
              </a:rPr>
              <a:t>Over-50s vote on Connect Hackney Aging Better £1.5m funded by the lottery</a:t>
            </a:r>
            <a:r>
              <a:rPr lang="en-GB" b="1" dirty="0" smtClean="0"/>
              <a:t> (2015 ongoing)</a:t>
            </a:r>
          </a:p>
          <a:p>
            <a:endParaRPr lang="en-GB" b="1" dirty="0" smtClean="0"/>
          </a:p>
          <a:p>
            <a:r>
              <a:rPr lang="en-GB" b="1" dirty="0" smtClean="0">
                <a:hlinkClick r:id="rId5"/>
              </a:rPr>
              <a:t>Well London uses Participatory Budgeting to improve health and wellbeing</a:t>
            </a:r>
            <a:r>
              <a:rPr lang="en-GB" b="1" dirty="0" smtClean="0"/>
              <a:t> (2012-15 ongoing)</a:t>
            </a:r>
          </a:p>
          <a:p>
            <a:endParaRPr lang="en-GB" b="1" dirty="0" smtClean="0"/>
          </a:p>
          <a:p>
            <a:r>
              <a:rPr lang="en-GB" b="1" dirty="0" smtClean="0">
                <a:hlinkClick r:id="rId6"/>
              </a:rPr>
              <a:t>Due North Health Equity report recommends </a:t>
            </a:r>
            <a:br>
              <a:rPr lang="en-GB" b="1" dirty="0" smtClean="0">
                <a:hlinkClick r:id="rId6"/>
              </a:rPr>
            </a:br>
            <a:r>
              <a:rPr lang="en-GB" b="1" dirty="0" smtClean="0">
                <a:hlinkClick r:id="rId6"/>
              </a:rPr>
              <a:t>more participatory budgeting</a:t>
            </a:r>
            <a:r>
              <a:rPr lang="en-GB" b="1" dirty="0" smtClean="0"/>
              <a:t> (2014)</a:t>
            </a:r>
          </a:p>
          <a:p>
            <a:endParaRPr lang="en-GB" b="1" dirty="0" smtClean="0"/>
          </a:p>
          <a:p>
            <a:r>
              <a:rPr lang="en-GB" b="1" dirty="0" smtClean="0">
                <a:hlinkClick r:id="rId7"/>
              </a:rPr>
              <a:t>Health in your hands: using PB to tackle lung disease in Leicester</a:t>
            </a:r>
            <a:r>
              <a:rPr lang="en-GB" b="1" dirty="0" smtClean="0"/>
              <a:t> (2013)</a:t>
            </a:r>
          </a:p>
          <a:p>
            <a:endParaRPr lang="en-GB" b="1" dirty="0" smtClean="0"/>
          </a:p>
          <a:p>
            <a:r>
              <a:rPr lang="en-GB" b="1" dirty="0" smtClean="0">
                <a:hlinkClick r:id="rId8"/>
              </a:rPr>
              <a:t>Richmond Fellowship Scotland: </a:t>
            </a:r>
            <a:br>
              <a:rPr lang="en-GB" b="1" dirty="0" smtClean="0">
                <a:hlinkClick r:id="rId8"/>
              </a:rPr>
            </a:br>
            <a:r>
              <a:rPr lang="en-GB" b="1" dirty="0" smtClean="0">
                <a:hlinkClick r:id="rId8"/>
              </a:rPr>
              <a:t>Outcomes are fun, </a:t>
            </a:r>
            <a:r>
              <a:rPr lang="en-GB" b="1" dirty="0" smtClean="0"/>
              <a:t>(2013)</a:t>
            </a:r>
          </a:p>
          <a:p>
            <a:endParaRPr lang="en-GB" b="1" dirty="0" smtClean="0"/>
          </a:p>
          <a:p>
            <a:r>
              <a:rPr lang="en-GB" b="1" dirty="0" smtClean="0">
                <a:hlinkClick r:id="rId9"/>
              </a:rPr>
              <a:t>Your Community, Your Health, Your Voice </a:t>
            </a:r>
            <a:br>
              <a:rPr lang="en-GB" b="1" dirty="0" smtClean="0">
                <a:hlinkClick r:id="rId9"/>
              </a:rPr>
            </a:br>
            <a:r>
              <a:rPr lang="en-GB" b="1" dirty="0" smtClean="0">
                <a:hlinkClick r:id="rId9"/>
              </a:rPr>
              <a:t>in Southampton </a:t>
            </a:r>
            <a:r>
              <a:rPr lang="en-GB" b="1" dirty="0" smtClean="0"/>
              <a:t>(2006 onwards)</a:t>
            </a:r>
          </a:p>
          <a:p>
            <a:endParaRPr lang="en-GB" b="1" dirty="0" smtClean="0"/>
          </a:p>
          <a:p>
            <a:r>
              <a:rPr lang="en-GB" b="1" dirty="0" smtClean="0">
                <a:solidFill>
                  <a:srgbClr val="FF0000"/>
                </a:solidFill>
              </a:rPr>
              <a:t>              “I feel like I am somebody”</a:t>
            </a:r>
          </a:p>
          <a:p>
            <a:endParaRPr lang="en-GB" b="1" dirty="0" smtClean="0"/>
          </a:p>
          <a:p>
            <a:endParaRPr lang="en-GB" b="1" dirty="0" smtClean="0"/>
          </a:p>
          <a:p>
            <a:endParaRPr lang="en-GB" b="1" dirty="0" smtClean="0"/>
          </a:p>
          <a:p>
            <a:endParaRPr lang="en-GB" dirty="0"/>
          </a:p>
        </p:txBody>
      </p:sp>
      <p:pic>
        <p:nvPicPr>
          <p:cNvPr id="1026" name="Picture 2" descr="Image courtesy of Hackney CVS website"/>
          <p:cNvPicPr>
            <a:picLocks noChangeAspect="1" noChangeArrowheads="1"/>
          </p:cNvPicPr>
          <p:nvPr/>
        </p:nvPicPr>
        <p:blipFill>
          <a:blip r:embed="rId10" cstate="screen"/>
          <a:srcRect/>
          <a:stretch>
            <a:fillRect/>
          </a:stretch>
        </p:blipFill>
        <p:spPr bwMode="auto">
          <a:xfrm>
            <a:off x="6660232" y="547960"/>
            <a:ext cx="2207257" cy="1464148"/>
          </a:xfrm>
          <a:prstGeom prst="rect">
            <a:avLst/>
          </a:prstGeom>
          <a:noFill/>
        </p:spPr>
      </p:pic>
      <p:pic>
        <p:nvPicPr>
          <p:cNvPr id="1028" name="Picture 4" descr="Well London logo"/>
          <p:cNvPicPr>
            <a:picLocks noChangeAspect="1" noChangeArrowheads="1"/>
          </p:cNvPicPr>
          <p:nvPr/>
        </p:nvPicPr>
        <p:blipFill>
          <a:blip r:embed="rId11" cstate="screen"/>
          <a:srcRect/>
          <a:stretch>
            <a:fillRect/>
          </a:stretch>
        </p:blipFill>
        <p:spPr bwMode="auto">
          <a:xfrm>
            <a:off x="6372200" y="2492896"/>
            <a:ext cx="1093622" cy="1080120"/>
          </a:xfrm>
          <a:prstGeom prst="rect">
            <a:avLst/>
          </a:prstGeom>
          <a:noFill/>
        </p:spPr>
      </p:pic>
      <p:pic>
        <p:nvPicPr>
          <p:cNvPr id="1030" name="Picture 6" descr="Leicester CCG logo"/>
          <p:cNvPicPr>
            <a:picLocks noChangeAspect="1" noChangeArrowheads="1"/>
          </p:cNvPicPr>
          <p:nvPr/>
        </p:nvPicPr>
        <p:blipFill>
          <a:blip r:embed="rId12" cstate="screen"/>
          <a:srcRect/>
          <a:stretch>
            <a:fillRect/>
          </a:stretch>
        </p:blipFill>
        <p:spPr bwMode="auto">
          <a:xfrm>
            <a:off x="7596336" y="2276872"/>
            <a:ext cx="1405046" cy="1584176"/>
          </a:xfrm>
          <a:prstGeom prst="rect">
            <a:avLst/>
          </a:prstGeom>
          <a:noFill/>
        </p:spPr>
      </p:pic>
      <p:pic>
        <p:nvPicPr>
          <p:cNvPr id="1032" name="Picture 8" descr="Thornhill health PB programme"/>
          <p:cNvPicPr>
            <a:picLocks noChangeAspect="1" noChangeArrowheads="1"/>
          </p:cNvPicPr>
          <p:nvPr/>
        </p:nvPicPr>
        <p:blipFill>
          <a:blip r:embed="rId13" cstate="screen"/>
          <a:srcRect/>
          <a:stretch>
            <a:fillRect/>
          </a:stretch>
        </p:blipFill>
        <p:spPr bwMode="auto">
          <a:xfrm>
            <a:off x="6012160" y="4005064"/>
            <a:ext cx="2795218" cy="184484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rgbClr val="92D050"/>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smtClean="0">
                <a:solidFill>
                  <a:schemeClr val="bg1"/>
                </a:solidFill>
                <a:latin typeface="+mn-lt"/>
                <a:cs typeface="+mn-cs"/>
              </a:rPr>
              <a:t>M</a:t>
            </a:r>
          </a:p>
          <a:p>
            <a:pPr algn="ctr" fontAlgn="auto">
              <a:lnSpc>
                <a:spcPts val="3400"/>
              </a:lnSpc>
              <a:spcBef>
                <a:spcPts val="0"/>
              </a:spcBef>
              <a:spcAft>
                <a:spcPts val="0"/>
              </a:spcAft>
              <a:defRPr/>
            </a:pPr>
            <a:r>
              <a:rPr lang="en-GB" sz="3600" dirty="0" smtClean="0">
                <a:solidFill>
                  <a:schemeClr val="bg1"/>
                </a:solidFill>
                <a:latin typeface="+mn-lt"/>
                <a:cs typeface="+mn-cs"/>
              </a:rPr>
              <a:t>E</a:t>
            </a:r>
          </a:p>
          <a:p>
            <a:pPr algn="ctr" fontAlgn="auto">
              <a:lnSpc>
                <a:spcPts val="3400"/>
              </a:lnSpc>
              <a:spcBef>
                <a:spcPts val="0"/>
              </a:spcBef>
              <a:spcAft>
                <a:spcPts val="0"/>
              </a:spcAft>
              <a:defRPr/>
            </a:pPr>
            <a:r>
              <a:rPr lang="en-GB" sz="3600" dirty="0" smtClean="0">
                <a:solidFill>
                  <a:schemeClr val="bg1"/>
                </a:solidFill>
                <a:latin typeface="+mn-lt"/>
                <a:cs typeface="+mn-cs"/>
              </a:rPr>
              <a:t>N</a:t>
            </a:r>
          </a:p>
          <a:p>
            <a:pPr algn="ctr" fontAlgn="auto">
              <a:lnSpc>
                <a:spcPts val="3400"/>
              </a:lnSpc>
              <a:spcBef>
                <a:spcPts val="0"/>
              </a:spcBef>
              <a:spcAft>
                <a:spcPts val="0"/>
              </a:spcAft>
              <a:defRPr/>
            </a:pPr>
            <a:r>
              <a:rPr lang="en-GB" sz="3600" dirty="0" smtClean="0">
                <a:solidFill>
                  <a:schemeClr val="bg1"/>
                </a:solidFill>
                <a:latin typeface="+mn-lt"/>
                <a:cs typeface="+mn-cs"/>
              </a:rPr>
              <a:t>T</a:t>
            </a:r>
          </a:p>
          <a:p>
            <a:pPr algn="ctr" fontAlgn="auto">
              <a:lnSpc>
                <a:spcPts val="3400"/>
              </a:lnSpc>
              <a:spcBef>
                <a:spcPts val="0"/>
              </a:spcBef>
              <a:spcAft>
                <a:spcPts val="0"/>
              </a:spcAft>
              <a:defRPr/>
            </a:pPr>
            <a:r>
              <a:rPr lang="en-GB" sz="3600" dirty="0" smtClean="0">
                <a:solidFill>
                  <a:schemeClr val="bg1"/>
                </a:solidFill>
                <a:latin typeface="+mn-lt"/>
                <a:cs typeface="+mn-cs"/>
              </a:rPr>
              <a:t>A</a:t>
            </a:r>
          </a:p>
          <a:p>
            <a:pPr algn="ctr" fontAlgn="auto">
              <a:lnSpc>
                <a:spcPts val="3400"/>
              </a:lnSpc>
              <a:spcBef>
                <a:spcPts val="0"/>
              </a:spcBef>
              <a:spcAft>
                <a:spcPts val="0"/>
              </a:spcAft>
              <a:defRPr/>
            </a:pPr>
            <a:r>
              <a:rPr lang="en-GB" sz="3600" dirty="0" smtClean="0">
                <a:solidFill>
                  <a:schemeClr val="bg1"/>
                </a:solidFill>
                <a:latin typeface="+mn-lt"/>
                <a:cs typeface="+mn-cs"/>
              </a:rPr>
              <a:t>L</a:t>
            </a:r>
          </a:p>
          <a:p>
            <a:pPr algn="ctr" fontAlgn="auto">
              <a:lnSpc>
                <a:spcPts val="3400"/>
              </a:lnSpc>
              <a:spcBef>
                <a:spcPts val="0"/>
              </a:spcBef>
              <a:spcAft>
                <a:spcPts val="0"/>
              </a:spcAft>
              <a:defRPr/>
            </a:pPr>
            <a:endParaRPr lang="en-GB" sz="3600" dirty="0" smtClean="0">
              <a:solidFill>
                <a:schemeClr val="bg1"/>
              </a:solidFill>
              <a:latin typeface="+mn-lt"/>
              <a:cs typeface="+mn-cs"/>
            </a:endParaRPr>
          </a:p>
          <a:p>
            <a:pPr algn="ctr" fontAlgn="auto">
              <a:lnSpc>
                <a:spcPts val="3400"/>
              </a:lnSpc>
              <a:spcBef>
                <a:spcPts val="0"/>
              </a:spcBef>
              <a:spcAft>
                <a:spcPts val="0"/>
              </a:spcAft>
              <a:defRPr/>
            </a:pPr>
            <a:r>
              <a:rPr lang="en-GB" sz="3600" dirty="0" smtClean="0">
                <a:solidFill>
                  <a:schemeClr val="bg1"/>
                </a:solidFill>
                <a:latin typeface="+mn-lt"/>
                <a:cs typeface="+mn-cs"/>
              </a:rPr>
              <a:t>C</a:t>
            </a:r>
          </a:p>
          <a:p>
            <a:pPr algn="ctr" fontAlgn="auto">
              <a:lnSpc>
                <a:spcPts val="3400"/>
              </a:lnSpc>
              <a:spcBef>
                <a:spcPts val="0"/>
              </a:spcBef>
              <a:spcAft>
                <a:spcPts val="0"/>
              </a:spcAft>
              <a:defRPr/>
            </a:pPr>
            <a:r>
              <a:rPr lang="en-GB" sz="3600" dirty="0" smtClean="0">
                <a:solidFill>
                  <a:schemeClr val="bg1"/>
                </a:solidFill>
                <a:latin typeface="+mn-lt"/>
                <a:cs typeface="+mn-cs"/>
              </a:rPr>
              <a:t>A</a:t>
            </a:r>
          </a:p>
          <a:p>
            <a:pPr algn="ctr" fontAlgn="auto">
              <a:lnSpc>
                <a:spcPts val="3400"/>
              </a:lnSpc>
              <a:spcBef>
                <a:spcPts val="0"/>
              </a:spcBef>
              <a:spcAft>
                <a:spcPts val="0"/>
              </a:spcAft>
              <a:defRPr/>
            </a:pPr>
            <a:r>
              <a:rPr lang="en-GB" sz="3600" dirty="0" smtClean="0">
                <a:solidFill>
                  <a:schemeClr val="bg1"/>
                </a:solidFill>
                <a:latin typeface="+mn-lt"/>
                <a:cs typeface="+mn-cs"/>
              </a:rPr>
              <a:t>P</a:t>
            </a:r>
          </a:p>
          <a:p>
            <a:pPr algn="ctr" fontAlgn="auto">
              <a:lnSpc>
                <a:spcPts val="3400"/>
              </a:lnSpc>
              <a:spcBef>
                <a:spcPts val="0"/>
              </a:spcBef>
              <a:spcAft>
                <a:spcPts val="0"/>
              </a:spcAft>
              <a:defRPr/>
            </a:pPr>
            <a:r>
              <a:rPr lang="en-GB" sz="3600" dirty="0" smtClean="0">
                <a:solidFill>
                  <a:schemeClr val="bg1"/>
                </a:solidFill>
                <a:latin typeface="+mn-lt"/>
                <a:cs typeface="+mn-cs"/>
              </a:rPr>
              <a:t>I</a:t>
            </a:r>
          </a:p>
          <a:p>
            <a:pPr algn="ctr" fontAlgn="auto">
              <a:lnSpc>
                <a:spcPts val="3400"/>
              </a:lnSpc>
              <a:spcBef>
                <a:spcPts val="0"/>
              </a:spcBef>
              <a:spcAft>
                <a:spcPts val="0"/>
              </a:spcAft>
              <a:defRPr/>
            </a:pPr>
            <a:r>
              <a:rPr lang="en-GB" sz="3600" dirty="0" smtClean="0">
                <a:solidFill>
                  <a:schemeClr val="bg1"/>
                </a:solidFill>
                <a:latin typeface="+mn-lt"/>
                <a:cs typeface="+mn-cs"/>
              </a:rPr>
              <a:t>T</a:t>
            </a:r>
          </a:p>
          <a:p>
            <a:pPr algn="ctr" fontAlgn="auto">
              <a:lnSpc>
                <a:spcPts val="3400"/>
              </a:lnSpc>
              <a:spcBef>
                <a:spcPts val="0"/>
              </a:spcBef>
              <a:spcAft>
                <a:spcPts val="0"/>
              </a:spcAft>
              <a:defRPr/>
            </a:pPr>
            <a:r>
              <a:rPr lang="en-GB" sz="3600" dirty="0" smtClean="0">
                <a:solidFill>
                  <a:schemeClr val="bg1"/>
                </a:solidFill>
                <a:latin typeface="+mn-lt"/>
                <a:cs typeface="+mn-cs"/>
              </a:rPr>
              <a:t>A</a:t>
            </a:r>
          </a:p>
          <a:p>
            <a:pPr algn="ctr" fontAlgn="auto">
              <a:lnSpc>
                <a:spcPts val="3400"/>
              </a:lnSpc>
              <a:spcBef>
                <a:spcPts val="0"/>
              </a:spcBef>
              <a:spcAft>
                <a:spcPts val="0"/>
              </a:spcAft>
              <a:defRPr/>
            </a:pPr>
            <a:r>
              <a:rPr lang="en-GB" sz="3600" dirty="0" smtClean="0">
                <a:solidFill>
                  <a:schemeClr val="bg1"/>
                </a:solidFill>
                <a:latin typeface="+mn-lt"/>
                <a:cs typeface="+mn-cs"/>
              </a:rPr>
              <a:t>L</a:t>
            </a:r>
            <a:endParaRPr lang="en-GB" sz="5400" dirty="0">
              <a:solidFill>
                <a:schemeClr val="bg1"/>
              </a:solidFill>
              <a:latin typeface="+mn-lt"/>
              <a:cs typeface="+mn-cs"/>
            </a:endParaRPr>
          </a:p>
        </p:txBody>
      </p:sp>
      <p:pic>
        <p:nvPicPr>
          <p:cNvPr id="17414" name="Picture 5" descr="FINAL LOGO-color email small.jpg"/>
          <p:cNvPicPr>
            <a:picLocks noChangeAspect="1"/>
          </p:cNvPicPr>
          <p:nvPr/>
        </p:nvPicPr>
        <p:blipFill>
          <a:blip r:embed="rId3" cstate="screen"/>
          <a:srcRect/>
          <a:stretch>
            <a:fillRect/>
          </a:stretch>
        </p:blipFill>
        <p:spPr bwMode="auto">
          <a:xfrm>
            <a:off x="6300788" y="5983288"/>
            <a:ext cx="792162" cy="874712"/>
          </a:xfrm>
          <a:prstGeom prst="rect">
            <a:avLst/>
          </a:prstGeom>
          <a:noFill/>
          <a:ln w="9525">
            <a:noFill/>
            <a:miter lim="800000"/>
            <a:headEnd/>
            <a:tailEnd/>
          </a:ln>
        </p:spPr>
      </p:pic>
      <p:sp>
        <p:nvSpPr>
          <p:cNvPr id="7" name="TextBox 6"/>
          <p:cNvSpPr txBox="1"/>
          <p:nvPr/>
        </p:nvSpPr>
        <p:spPr>
          <a:xfrm>
            <a:off x="1043608" y="548680"/>
            <a:ext cx="3249608" cy="461665"/>
          </a:xfrm>
          <a:prstGeom prst="rect">
            <a:avLst/>
          </a:prstGeom>
          <a:noFill/>
        </p:spPr>
        <p:txBody>
          <a:bodyPr wrap="none" rtlCol="0">
            <a:spAutoFit/>
          </a:bodyPr>
          <a:lstStyle/>
          <a:p>
            <a:r>
              <a:rPr lang="en-GB" sz="2400" dirty="0" smtClean="0">
                <a:solidFill>
                  <a:srgbClr val="FF0000"/>
                </a:solidFill>
              </a:rPr>
              <a:t>Mental Capital and PB</a:t>
            </a:r>
            <a:endParaRPr lang="en-GB" sz="2400" dirty="0">
              <a:solidFill>
                <a:srgbClr val="FF0000"/>
              </a:solidFill>
            </a:endParaRPr>
          </a:p>
        </p:txBody>
      </p:sp>
      <p:sp>
        <p:nvSpPr>
          <p:cNvPr id="8" name="TextBox 7"/>
          <p:cNvSpPr txBox="1"/>
          <p:nvPr/>
        </p:nvSpPr>
        <p:spPr>
          <a:xfrm>
            <a:off x="827584" y="1196752"/>
            <a:ext cx="8316416" cy="6093976"/>
          </a:xfrm>
          <a:prstGeom prst="rect">
            <a:avLst/>
          </a:prstGeom>
          <a:noFill/>
        </p:spPr>
        <p:txBody>
          <a:bodyPr wrap="square" rtlCol="0">
            <a:spAutoFit/>
          </a:bodyPr>
          <a:lstStyle/>
          <a:p>
            <a:r>
              <a:rPr lang="en-GB" dirty="0" smtClean="0"/>
              <a:t>In British Academy report on reducing health inequality</a:t>
            </a:r>
          </a:p>
          <a:p>
            <a:r>
              <a:rPr lang="en-GB" dirty="0" smtClean="0"/>
              <a:t>“If you could do one thing”</a:t>
            </a:r>
          </a:p>
          <a:p>
            <a:r>
              <a:rPr lang="en-GB" dirty="0" smtClean="0">
                <a:hlinkClick r:id="rId4"/>
              </a:rPr>
              <a:t>Professor </a:t>
            </a:r>
            <a:r>
              <a:rPr lang="en-GB" dirty="0" err="1" smtClean="0">
                <a:hlinkClick r:id="rId4"/>
              </a:rPr>
              <a:t>Kwame</a:t>
            </a:r>
            <a:r>
              <a:rPr lang="en-GB" dirty="0" smtClean="0">
                <a:hlinkClick r:id="rId4"/>
              </a:rPr>
              <a:t> McKenzie</a:t>
            </a:r>
            <a:r>
              <a:rPr lang="en-GB" dirty="0" smtClean="0"/>
              <a:t>, respected Canadian </a:t>
            </a:r>
            <a:br>
              <a:rPr lang="en-GB" dirty="0" smtClean="0"/>
            </a:br>
            <a:r>
              <a:rPr lang="en-GB" dirty="0" smtClean="0"/>
              <a:t>expert on mental health, proposes</a:t>
            </a:r>
            <a:br>
              <a:rPr lang="en-GB" dirty="0" smtClean="0"/>
            </a:br>
            <a:r>
              <a:rPr lang="en-GB" dirty="0" smtClean="0"/>
              <a:t> </a:t>
            </a:r>
            <a:r>
              <a:rPr lang="en-GB" i="1" dirty="0" smtClean="0">
                <a:hlinkClick r:id="rId5"/>
              </a:rPr>
              <a:t>"Using PB to Improve Mental Capital </a:t>
            </a:r>
            <a:br>
              <a:rPr lang="en-GB" i="1" dirty="0" smtClean="0">
                <a:hlinkClick r:id="rId5"/>
              </a:rPr>
            </a:br>
            <a:r>
              <a:rPr lang="en-GB" i="1" dirty="0" smtClean="0">
                <a:hlinkClick r:id="rId5"/>
              </a:rPr>
              <a:t>at the Local Level"</a:t>
            </a:r>
            <a:r>
              <a:rPr lang="en-GB" i="1" dirty="0" smtClean="0"/>
              <a:t>.  </a:t>
            </a:r>
          </a:p>
          <a:p>
            <a:endParaRPr lang="en-GB" i="1" dirty="0" smtClean="0"/>
          </a:p>
          <a:p>
            <a:endParaRPr lang="en-GB" dirty="0" smtClean="0"/>
          </a:p>
          <a:p>
            <a:r>
              <a:rPr lang="en-GB" i="1" dirty="0" smtClean="0"/>
              <a:t>“I have no doubt that there will be locally chosen and appropriate initiatives that promote mental capital. But participatory budgeting, if done correctly, has the potential to leverage those for even greater benefit, as well as developing resilient and socially cohesive populations.”</a:t>
            </a:r>
          </a:p>
          <a:p>
            <a:endParaRPr lang="en-GB" i="1" dirty="0" smtClean="0"/>
          </a:p>
          <a:p>
            <a:r>
              <a:rPr lang="en-GB" sz="1400" i="1" dirty="0" smtClean="0"/>
              <a:t>And ..... across time in different municipalities I find a robust pattern linking the use of participatory budgeting to a change in the pattern of government expenditures ... adopting municipalities tend to increase the spending on health and sanitation significantly more than their non-participatory counterparts.</a:t>
            </a:r>
            <a:br>
              <a:rPr lang="en-GB" sz="1400" i="1" dirty="0" smtClean="0"/>
            </a:br>
            <a:r>
              <a:rPr lang="en-GB" sz="1400" dirty="0" smtClean="0"/>
              <a:t>The Effects of Participatory Budgeting on Municipal Expenditures and Infant Mortality in Brazil, </a:t>
            </a:r>
            <a:br>
              <a:rPr lang="en-GB" sz="1400" dirty="0" smtClean="0"/>
            </a:br>
            <a:r>
              <a:rPr lang="en-GB" sz="1400" dirty="0" smtClean="0"/>
              <a:t>by Sonia </a:t>
            </a:r>
            <a:r>
              <a:rPr lang="en-GB" sz="1400" dirty="0" err="1" smtClean="0"/>
              <a:t>Goncalves</a:t>
            </a:r>
            <a:r>
              <a:rPr lang="en-GB" sz="1400" dirty="0" smtClean="0"/>
              <a:t>, King’s College London, UK.</a:t>
            </a:r>
          </a:p>
          <a:p>
            <a:endParaRPr lang="en-GB" b="1" dirty="0" smtClean="0"/>
          </a:p>
          <a:p>
            <a:endParaRPr lang="en-GB" b="1" dirty="0" smtClean="0"/>
          </a:p>
          <a:p>
            <a:endParaRPr lang="en-GB" b="1" dirty="0" smtClean="0"/>
          </a:p>
          <a:p>
            <a:endParaRPr lang="en-GB" dirty="0"/>
          </a:p>
        </p:txBody>
      </p:sp>
      <p:pic>
        <p:nvPicPr>
          <p:cNvPr id="38914" name="Picture 2" descr="If you could do one thing cover"/>
          <p:cNvPicPr>
            <a:picLocks noChangeAspect="1" noChangeArrowheads="1"/>
          </p:cNvPicPr>
          <p:nvPr/>
        </p:nvPicPr>
        <p:blipFill>
          <a:blip r:embed="rId6" cstate="screen"/>
          <a:srcRect/>
          <a:stretch>
            <a:fillRect/>
          </a:stretch>
        </p:blipFill>
        <p:spPr bwMode="auto">
          <a:xfrm>
            <a:off x="6732240" y="188640"/>
            <a:ext cx="2152650" cy="30480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New logo small.jpg"/>
          <p:cNvPicPr>
            <a:picLocks noChangeAspect="1"/>
          </p:cNvPicPr>
          <p:nvPr/>
        </p:nvPicPr>
        <p:blipFill>
          <a:blip r:embed="rId2" cstate="screen"/>
          <a:srcRect/>
          <a:stretch>
            <a:fillRect/>
          </a:stretch>
        </p:blipFill>
        <p:spPr bwMode="auto">
          <a:xfrm>
            <a:off x="4572000" y="4941168"/>
            <a:ext cx="2244849" cy="864096"/>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rgbClr val="0070C0"/>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smtClean="0">
                <a:solidFill>
                  <a:schemeClr val="bg1"/>
                </a:solidFill>
                <a:latin typeface="+mn-lt"/>
                <a:cs typeface="+mn-cs"/>
              </a:rPr>
              <a:t>S</a:t>
            </a:r>
          </a:p>
          <a:p>
            <a:pPr algn="ctr" fontAlgn="auto">
              <a:lnSpc>
                <a:spcPts val="3400"/>
              </a:lnSpc>
              <a:spcBef>
                <a:spcPts val="0"/>
              </a:spcBef>
              <a:spcAft>
                <a:spcPts val="0"/>
              </a:spcAft>
              <a:defRPr/>
            </a:pPr>
            <a:r>
              <a:rPr lang="en-GB" sz="3600" dirty="0" smtClean="0">
                <a:solidFill>
                  <a:schemeClr val="bg1"/>
                </a:solidFill>
                <a:latin typeface="+mn-lt"/>
                <a:cs typeface="+mn-cs"/>
              </a:rPr>
              <a:t>H</a:t>
            </a:r>
          </a:p>
          <a:p>
            <a:pPr algn="ctr" fontAlgn="auto">
              <a:lnSpc>
                <a:spcPts val="3400"/>
              </a:lnSpc>
              <a:spcBef>
                <a:spcPts val="0"/>
              </a:spcBef>
              <a:spcAft>
                <a:spcPts val="0"/>
              </a:spcAft>
              <a:defRPr/>
            </a:pPr>
            <a:r>
              <a:rPr lang="en-GB" sz="3600" dirty="0" smtClean="0">
                <a:solidFill>
                  <a:schemeClr val="bg1"/>
                </a:solidFill>
                <a:latin typeface="+mn-lt"/>
                <a:cs typeface="+mn-cs"/>
              </a:rPr>
              <a:t>A</a:t>
            </a:r>
          </a:p>
          <a:p>
            <a:pPr algn="ctr" fontAlgn="auto">
              <a:lnSpc>
                <a:spcPts val="3400"/>
              </a:lnSpc>
              <a:spcBef>
                <a:spcPts val="0"/>
              </a:spcBef>
              <a:spcAft>
                <a:spcPts val="0"/>
              </a:spcAft>
              <a:defRPr/>
            </a:pPr>
            <a:r>
              <a:rPr lang="en-GB" sz="3600" dirty="0" smtClean="0">
                <a:solidFill>
                  <a:schemeClr val="bg1"/>
                </a:solidFill>
                <a:latin typeface="+mn-lt"/>
                <a:cs typeface="+mn-cs"/>
              </a:rPr>
              <a:t>R</a:t>
            </a:r>
          </a:p>
          <a:p>
            <a:pPr algn="ctr" fontAlgn="auto">
              <a:lnSpc>
                <a:spcPts val="3400"/>
              </a:lnSpc>
              <a:spcBef>
                <a:spcPts val="0"/>
              </a:spcBef>
              <a:spcAft>
                <a:spcPts val="0"/>
              </a:spcAft>
              <a:defRPr/>
            </a:pPr>
            <a:r>
              <a:rPr lang="en-GB" sz="3600" dirty="0" smtClean="0">
                <a:solidFill>
                  <a:schemeClr val="bg1"/>
                </a:solidFill>
                <a:latin typeface="+mn-lt"/>
                <a:cs typeface="+mn-cs"/>
              </a:rPr>
              <a:t>E</a:t>
            </a:r>
          </a:p>
          <a:p>
            <a:pPr algn="ctr" fontAlgn="auto">
              <a:lnSpc>
                <a:spcPts val="3400"/>
              </a:lnSpc>
              <a:spcBef>
                <a:spcPts val="0"/>
              </a:spcBef>
              <a:spcAft>
                <a:spcPts val="0"/>
              </a:spcAft>
              <a:defRPr/>
            </a:pPr>
            <a:r>
              <a:rPr lang="en-GB" sz="3600" dirty="0" smtClean="0">
                <a:solidFill>
                  <a:schemeClr val="bg1"/>
                </a:solidFill>
                <a:latin typeface="+mn-lt"/>
                <a:cs typeface="+mn-cs"/>
              </a:rPr>
              <a:t>D</a:t>
            </a:r>
          </a:p>
          <a:p>
            <a:pPr algn="ctr" fontAlgn="auto">
              <a:lnSpc>
                <a:spcPts val="3400"/>
              </a:lnSpc>
              <a:spcBef>
                <a:spcPts val="0"/>
              </a:spcBef>
              <a:spcAft>
                <a:spcPts val="0"/>
              </a:spcAft>
              <a:defRPr/>
            </a:pPr>
            <a:endParaRPr lang="en-GB" sz="3600" dirty="0" smtClean="0">
              <a:solidFill>
                <a:schemeClr val="bg1"/>
              </a:solidFill>
              <a:latin typeface="+mn-lt"/>
              <a:cs typeface="+mn-cs"/>
            </a:endParaRPr>
          </a:p>
          <a:p>
            <a:pPr algn="ctr" fontAlgn="auto">
              <a:lnSpc>
                <a:spcPts val="3400"/>
              </a:lnSpc>
              <a:spcBef>
                <a:spcPts val="0"/>
              </a:spcBef>
              <a:spcAft>
                <a:spcPts val="0"/>
              </a:spcAft>
              <a:defRPr/>
            </a:pPr>
            <a:r>
              <a:rPr lang="en-GB" sz="3600" dirty="0" smtClean="0">
                <a:solidFill>
                  <a:schemeClr val="bg1"/>
                </a:solidFill>
                <a:latin typeface="+mn-lt"/>
                <a:cs typeface="+mn-cs"/>
              </a:rPr>
              <a:t>F</a:t>
            </a:r>
          </a:p>
          <a:p>
            <a:pPr algn="ctr" fontAlgn="auto">
              <a:lnSpc>
                <a:spcPts val="3400"/>
              </a:lnSpc>
              <a:spcBef>
                <a:spcPts val="0"/>
              </a:spcBef>
              <a:spcAft>
                <a:spcPts val="0"/>
              </a:spcAft>
              <a:defRPr/>
            </a:pPr>
            <a:r>
              <a:rPr lang="en-GB" sz="3600" dirty="0" smtClean="0">
                <a:solidFill>
                  <a:schemeClr val="bg1"/>
                </a:solidFill>
                <a:latin typeface="+mn-lt"/>
                <a:cs typeface="+mn-cs"/>
              </a:rPr>
              <a:t>U</a:t>
            </a:r>
          </a:p>
          <a:p>
            <a:pPr algn="ctr" fontAlgn="auto">
              <a:lnSpc>
                <a:spcPts val="3400"/>
              </a:lnSpc>
              <a:spcBef>
                <a:spcPts val="0"/>
              </a:spcBef>
              <a:spcAft>
                <a:spcPts val="0"/>
              </a:spcAft>
              <a:defRPr/>
            </a:pPr>
            <a:r>
              <a:rPr lang="en-GB" sz="3600" dirty="0" smtClean="0">
                <a:solidFill>
                  <a:schemeClr val="bg1"/>
                </a:solidFill>
                <a:latin typeface="+mn-lt"/>
                <a:cs typeface="+mn-cs"/>
              </a:rPr>
              <a:t>T</a:t>
            </a:r>
          </a:p>
          <a:p>
            <a:pPr algn="ctr" fontAlgn="auto">
              <a:lnSpc>
                <a:spcPts val="3400"/>
              </a:lnSpc>
              <a:spcBef>
                <a:spcPts val="0"/>
              </a:spcBef>
              <a:spcAft>
                <a:spcPts val="0"/>
              </a:spcAft>
              <a:defRPr/>
            </a:pPr>
            <a:r>
              <a:rPr lang="en-GB" sz="3600" dirty="0" smtClean="0">
                <a:solidFill>
                  <a:schemeClr val="bg1"/>
                </a:solidFill>
                <a:latin typeface="+mn-lt"/>
                <a:cs typeface="+mn-cs"/>
              </a:rPr>
              <a:t>U</a:t>
            </a:r>
          </a:p>
          <a:p>
            <a:pPr algn="ctr" fontAlgn="auto">
              <a:lnSpc>
                <a:spcPts val="3400"/>
              </a:lnSpc>
              <a:spcBef>
                <a:spcPts val="0"/>
              </a:spcBef>
              <a:spcAft>
                <a:spcPts val="0"/>
              </a:spcAft>
              <a:defRPr/>
            </a:pPr>
            <a:r>
              <a:rPr lang="en-GB" sz="3600" dirty="0" smtClean="0">
                <a:solidFill>
                  <a:schemeClr val="bg1"/>
                </a:solidFill>
                <a:latin typeface="+mn-lt"/>
                <a:cs typeface="+mn-cs"/>
              </a:rPr>
              <a:t>R</a:t>
            </a:r>
          </a:p>
          <a:p>
            <a:pPr algn="ctr" fontAlgn="auto">
              <a:lnSpc>
                <a:spcPts val="3400"/>
              </a:lnSpc>
              <a:spcBef>
                <a:spcPts val="0"/>
              </a:spcBef>
              <a:spcAft>
                <a:spcPts val="0"/>
              </a:spcAft>
              <a:defRPr/>
            </a:pPr>
            <a:r>
              <a:rPr lang="en-GB" sz="3600" dirty="0" smtClean="0">
                <a:solidFill>
                  <a:schemeClr val="bg1"/>
                </a:solidFill>
                <a:latin typeface="+mn-lt"/>
                <a:cs typeface="+mn-cs"/>
              </a:rPr>
              <a:t>E</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pic>
        <p:nvPicPr>
          <p:cNvPr id="24580" name="Picture 5" descr="FINAL LOGO-color email small.jpg"/>
          <p:cNvPicPr>
            <a:picLocks noChangeAspect="1"/>
          </p:cNvPicPr>
          <p:nvPr/>
        </p:nvPicPr>
        <p:blipFill>
          <a:blip r:embed="rId3" cstate="screen"/>
          <a:srcRect/>
          <a:stretch>
            <a:fillRect/>
          </a:stretch>
        </p:blipFill>
        <p:spPr bwMode="auto">
          <a:xfrm>
            <a:off x="3059832" y="4869160"/>
            <a:ext cx="848069" cy="936253"/>
          </a:xfrm>
          <a:prstGeom prst="rect">
            <a:avLst/>
          </a:prstGeom>
          <a:noFill/>
          <a:ln w="9525">
            <a:noFill/>
            <a:miter lim="800000"/>
            <a:headEnd/>
            <a:tailEnd/>
          </a:ln>
        </p:spPr>
      </p:pic>
      <p:sp>
        <p:nvSpPr>
          <p:cNvPr id="36" name="Title 1"/>
          <p:cNvSpPr>
            <a:spLocks noGrp="1"/>
          </p:cNvSpPr>
          <p:nvPr>
            <p:ph type="title"/>
          </p:nvPr>
        </p:nvSpPr>
        <p:spPr>
          <a:xfrm>
            <a:off x="468313" y="692150"/>
            <a:ext cx="8229600" cy="1143000"/>
          </a:xfrm>
        </p:spPr>
        <p:txBody>
          <a:bodyPr/>
          <a:lstStyle/>
          <a:p>
            <a:pPr eaLnBrk="1" fontAlgn="auto" hangingPunct="1">
              <a:spcBef>
                <a:spcPts val="0"/>
              </a:spcBef>
              <a:spcAft>
                <a:spcPts val="0"/>
              </a:spcAft>
              <a:defRPr/>
            </a:pPr>
            <a:r>
              <a:rPr lang="en-GB" altLang="en-US" b="1" dirty="0" smtClean="0">
                <a:solidFill>
                  <a:srgbClr val="522E91"/>
                </a:solidFill>
                <a:latin typeface="+mn-lt"/>
                <a:cs typeface="Arial" charset="0"/>
              </a:rPr>
              <a:t>Talk to me</a:t>
            </a:r>
          </a:p>
        </p:txBody>
      </p:sp>
      <p:sp>
        <p:nvSpPr>
          <p:cNvPr id="37" name="Content Placeholder 2"/>
          <p:cNvSpPr>
            <a:spLocks noGrp="1"/>
          </p:cNvSpPr>
          <p:nvPr>
            <p:ph idx="1"/>
          </p:nvPr>
        </p:nvSpPr>
        <p:spPr>
          <a:xfrm>
            <a:off x="611188" y="2492375"/>
            <a:ext cx="8075612" cy="2305050"/>
          </a:xfrm>
        </p:spPr>
        <p:txBody>
          <a:bodyPr rtlCol="0">
            <a:normAutofit/>
          </a:bodyPr>
          <a:lstStyle/>
          <a:p>
            <a:pPr marL="0" indent="0" algn="ctr" eaLnBrk="1" fontAlgn="auto" hangingPunct="1">
              <a:spcAft>
                <a:spcPts val="0"/>
              </a:spcAft>
              <a:buFont typeface="Arial" panose="020B0604020202020204" pitchFamily="34" charset="0"/>
              <a:buNone/>
              <a:defRPr/>
            </a:pPr>
            <a:r>
              <a:rPr lang="en-GB" sz="4000" dirty="0" smtClean="0"/>
              <a:t>W: </a:t>
            </a:r>
            <a:r>
              <a:rPr lang="en-GB" sz="4000" dirty="0" smtClean="0">
                <a:hlinkClick r:id="rId4"/>
              </a:rPr>
              <a:t>www.sharedfuturecic.org.uk</a:t>
            </a:r>
            <a:r>
              <a:rPr lang="en-GB" sz="4000" dirty="0" smtClean="0"/>
              <a:t> </a:t>
            </a:r>
          </a:p>
          <a:p>
            <a:pPr marL="0" indent="0" algn="ctr" eaLnBrk="1" fontAlgn="auto" hangingPunct="1">
              <a:spcAft>
                <a:spcPts val="0"/>
              </a:spcAft>
              <a:buFont typeface="Arial" panose="020B0604020202020204" pitchFamily="34" charset="0"/>
              <a:buNone/>
              <a:defRPr/>
            </a:pPr>
            <a:r>
              <a:rPr lang="en-GB" sz="4000" dirty="0" smtClean="0"/>
              <a:t>  E: </a:t>
            </a:r>
            <a:r>
              <a:rPr lang="en-GB" sz="4000" dirty="0" smtClean="0">
                <a:hlinkClick r:id="rId5"/>
              </a:rPr>
              <a:t>jez.hall@</a:t>
            </a:r>
            <a:r>
              <a:rPr lang="en-GB" sz="4000" dirty="0" smtClean="0">
                <a:hlinkClick r:id="rId4"/>
              </a:rPr>
              <a:t>sharedfuturecic.org.uk</a:t>
            </a:r>
            <a:r>
              <a:rPr lang="en-GB" sz="4000" dirty="0" smtClean="0"/>
              <a:t> </a:t>
            </a:r>
          </a:p>
          <a:p>
            <a:pPr eaLnBrk="1" fontAlgn="auto" hangingPunct="1">
              <a:spcAft>
                <a:spcPts val="0"/>
              </a:spcAft>
              <a:buFont typeface="Arial" charset="0"/>
              <a:buNone/>
              <a:defRPr/>
            </a:pPr>
            <a:r>
              <a:rPr lang="en-GB" sz="4000" dirty="0" smtClean="0"/>
              <a:t>                     T:  07963 706106</a:t>
            </a:r>
            <a:endParaRPr lang="en-GB"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684213" cy="6858000"/>
          </a:xfrm>
          <a:prstGeom prst="rect">
            <a:avLst/>
          </a:prstGeom>
          <a:solidFill>
            <a:schemeClr val="accent4">
              <a:lumMod val="40000"/>
              <a:lumOff val="60000"/>
            </a:schemeClr>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R</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C</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O</a:t>
            </a:r>
            <a:br>
              <a:rPr lang="en-GB" sz="3600" dirty="0">
                <a:solidFill>
                  <a:schemeClr val="bg1"/>
                </a:solidFill>
                <a:latin typeface="+mn-lt"/>
                <a:cs typeface="+mn-cs"/>
              </a:rPr>
            </a:br>
            <a:r>
              <a:rPr lang="en-GB" sz="3600" dirty="0">
                <a:solidFill>
                  <a:schemeClr val="bg1"/>
                </a:solidFill>
                <a:latin typeface="+mn-lt"/>
                <a:cs typeface="+mn-cs"/>
              </a:rPr>
              <a:t>N</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sp>
        <p:nvSpPr>
          <p:cNvPr id="19460" name="Rectangle 6"/>
          <p:cNvSpPr>
            <a:spLocks noChangeArrowheads="1"/>
          </p:cNvSpPr>
          <p:nvPr/>
        </p:nvSpPr>
        <p:spPr bwMode="auto">
          <a:xfrm>
            <a:off x="900112" y="260350"/>
            <a:ext cx="7704335" cy="646331"/>
          </a:xfrm>
          <a:prstGeom prst="rect">
            <a:avLst/>
          </a:prstGeom>
          <a:noFill/>
          <a:ln w="9525">
            <a:noFill/>
            <a:miter lim="800000"/>
            <a:headEnd/>
            <a:tailEnd/>
          </a:ln>
        </p:spPr>
        <p:txBody>
          <a:bodyPr wrap="square">
            <a:spAutoFit/>
          </a:bodyPr>
          <a:lstStyle/>
          <a:p>
            <a:r>
              <a:rPr lang="en-GB" sz="3600" dirty="0" smtClean="0"/>
              <a:t>What is Participatory Budgeting?</a:t>
            </a:r>
            <a:endParaRPr lang="en-GB" sz="3600" dirty="0"/>
          </a:p>
        </p:txBody>
      </p:sp>
      <p:sp>
        <p:nvSpPr>
          <p:cNvPr id="12" name="Rectangle 11"/>
          <p:cNvSpPr/>
          <p:nvPr/>
        </p:nvSpPr>
        <p:spPr>
          <a:xfrm>
            <a:off x="899592" y="980728"/>
            <a:ext cx="7992888" cy="6450997"/>
          </a:xfrm>
          <a:prstGeom prst="rect">
            <a:avLst/>
          </a:prstGeom>
        </p:spPr>
        <p:txBody>
          <a:bodyPr wrap="square">
            <a:spAutoFit/>
          </a:bodyPr>
          <a:lstStyle/>
          <a:p>
            <a:pPr>
              <a:lnSpc>
                <a:spcPct val="80000"/>
              </a:lnSpc>
              <a:spcBef>
                <a:spcPct val="20000"/>
              </a:spcBef>
              <a:buClr>
                <a:srgbClr val="CC0099"/>
              </a:buClr>
            </a:pPr>
            <a:r>
              <a:rPr lang="en-GB" sz="2400" dirty="0" smtClean="0">
                <a:solidFill>
                  <a:srgbClr val="604A7B"/>
                </a:solidFill>
                <a:latin typeface="Calibri" pitchFamily="34" charset="0"/>
              </a:rPr>
              <a:t>Local people (we call them citizens) making </a:t>
            </a:r>
            <a:r>
              <a:rPr lang="en-GB" sz="2400" dirty="0" smtClean="0">
                <a:solidFill>
                  <a:srgbClr val="FF0000"/>
                </a:solidFill>
                <a:latin typeface="Calibri" pitchFamily="34" charset="0"/>
              </a:rPr>
              <a:t>Direct Decisions </a:t>
            </a:r>
            <a:r>
              <a:rPr lang="en-GB" sz="2400" dirty="0" smtClean="0">
                <a:solidFill>
                  <a:srgbClr val="604A7B"/>
                </a:solidFill>
                <a:latin typeface="Calibri" pitchFamily="34" charset="0"/>
              </a:rPr>
              <a:t>over how to spend some of your public money... But not all!</a:t>
            </a:r>
          </a:p>
          <a:p>
            <a:pPr>
              <a:lnSpc>
                <a:spcPct val="80000"/>
              </a:lnSpc>
              <a:spcBef>
                <a:spcPct val="20000"/>
              </a:spcBef>
              <a:buClr>
                <a:srgbClr val="CC0099"/>
              </a:buClr>
            </a:pPr>
            <a:endParaRPr lang="en-GB" sz="1400" dirty="0" smtClean="0">
              <a:solidFill>
                <a:srgbClr val="604A7B"/>
              </a:solidFill>
              <a:latin typeface="Calibri" pitchFamily="34" charset="0"/>
            </a:endParaRPr>
          </a:p>
          <a:p>
            <a:pPr>
              <a:lnSpc>
                <a:spcPct val="80000"/>
              </a:lnSpc>
              <a:spcBef>
                <a:spcPct val="20000"/>
              </a:spcBef>
              <a:buClr>
                <a:srgbClr val="CC0099"/>
              </a:buClr>
            </a:pPr>
            <a:r>
              <a:rPr lang="en-GB" sz="2400" dirty="0" smtClean="0">
                <a:solidFill>
                  <a:srgbClr val="604A7B"/>
                </a:solidFill>
                <a:latin typeface="Calibri" pitchFamily="34" charset="0"/>
              </a:rPr>
              <a:t>Supported by experts and politicians</a:t>
            </a:r>
          </a:p>
          <a:p>
            <a:pPr>
              <a:lnSpc>
                <a:spcPct val="80000"/>
              </a:lnSpc>
              <a:spcBef>
                <a:spcPct val="20000"/>
              </a:spcBef>
              <a:buClr>
                <a:srgbClr val="CC0099"/>
              </a:buClr>
            </a:pPr>
            <a:r>
              <a:rPr lang="en-GB" sz="2400" dirty="0" smtClean="0">
                <a:solidFill>
                  <a:srgbClr val="FF0000"/>
                </a:solidFill>
                <a:latin typeface="Calibri" pitchFamily="34" charset="0"/>
              </a:rPr>
              <a:t>Empowering</a:t>
            </a:r>
            <a:r>
              <a:rPr lang="en-GB" sz="2400" dirty="0" smtClean="0">
                <a:solidFill>
                  <a:srgbClr val="604A7B"/>
                </a:solidFill>
                <a:latin typeface="Calibri" pitchFamily="34" charset="0"/>
              </a:rPr>
              <a:t>, not manipulating. </a:t>
            </a:r>
          </a:p>
          <a:p>
            <a:pPr>
              <a:lnSpc>
                <a:spcPct val="80000"/>
              </a:lnSpc>
              <a:spcBef>
                <a:spcPct val="20000"/>
              </a:spcBef>
              <a:buClr>
                <a:srgbClr val="CC0099"/>
              </a:buClr>
            </a:pPr>
            <a:endParaRPr lang="en-GB" sz="2400" dirty="0" smtClean="0">
              <a:solidFill>
                <a:srgbClr val="604A7B"/>
              </a:solidFill>
              <a:latin typeface="Calibri" pitchFamily="34" charset="0"/>
            </a:endParaRPr>
          </a:p>
          <a:p>
            <a:pPr>
              <a:lnSpc>
                <a:spcPct val="80000"/>
              </a:lnSpc>
              <a:spcBef>
                <a:spcPct val="20000"/>
              </a:spcBef>
              <a:buClr>
                <a:srgbClr val="CC0099"/>
              </a:buClr>
            </a:pPr>
            <a:r>
              <a:rPr lang="en-GB" sz="2400" dirty="0" smtClean="0">
                <a:solidFill>
                  <a:srgbClr val="FF0000"/>
                </a:solidFill>
                <a:latin typeface="Calibri" pitchFamily="34" charset="0"/>
              </a:rPr>
              <a:t>Asset</a:t>
            </a:r>
            <a:r>
              <a:rPr lang="en-GB" sz="2400" dirty="0" smtClean="0">
                <a:solidFill>
                  <a:srgbClr val="604A7B"/>
                </a:solidFill>
                <a:latin typeface="Calibri" pitchFamily="34" charset="0"/>
              </a:rPr>
              <a:t> based approach to co-production</a:t>
            </a:r>
          </a:p>
          <a:p>
            <a:pPr>
              <a:lnSpc>
                <a:spcPct val="80000"/>
              </a:lnSpc>
              <a:spcBef>
                <a:spcPct val="20000"/>
              </a:spcBef>
              <a:buClr>
                <a:srgbClr val="CC0099"/>
              </a:buClr>
            </a:pPr>
            <a:endParaRPr lang="en-GB" sz="2400" dirty="0" smtClean="0">
              <a:solidFill>
                <a:srgbClr val="604A7B"/>
              </a:solidFill>
              <a:latin typeface="Calibri" pitchFamily="34" charset="0"/>
            </a:endParaRPr>
          </a:p>
          <a:p>
            <a:pPr>
              <a:lnSpc>
                <a:spcPct val="80000"/>
              </a:lnSpc>
              <a:spcBef>
                <a:spcPct val="20000"/>
              </a:spcBef>
              <a:buClr>
                <a:srgbClr val="CC0099"/>
              </a:buClr>
            </a:pPr>
            <a:r>
              <a:rPr lang="en-GB" sz="2400" dirty="0" smtClean="0">
                <a:solidFill>
                  <a:srgbClr val="604A7B"/>
                </a:solidFill>
                <a:latin typeface="Calibri" pitchFamily="34" charset="0"/>
              </a:rPr>
              <a:t>Think of it a personalised budget... </a:t>
            </a:r>
            <a:r>
              <a:rPr lang="en-GB" sz="2400" dirty="0" smtClean="0">
                <a:solidFill>
                  <a:srgbClr val="FF0000"/>
                </a:solidFill>
                <a:latin typeface="Calibri" pitchFamily="34" charset="0"/>
              </a:rPr>
              <a:t>For a whole community!</a:t>
            </a:r>
          </a:p>
          <a:p>
            <a:pPr>
              <a:lnSpc>
                <a:spcPct val="80000"/>
              </a:lnSpc>
              <a:spcBef>
                <a:spcPct val="20000"/>
              </a:spcBef>
              <a:buClr>
                <a:srgbClr val="CC0099"/>
              </a:buClr>
            </a:pPr>
            <a:endParaRPr lang="en-GB" sz="1200" dirty="0" smtClean="0">
              <a:solidFill>
                <a:srgbClr val="604A7B"/>
              </a:solidFill>
              <a:latin typeface="Calibri" pitchFamily="34" charset="0"/>
            </a:endParaRPr>
          </a:p>
          <a:p>
            <a:pPr>
              <a:lnSpc>
                <a:spcPct val="80000"/>
              </a:lnSpc>
              <a:spcBef>
                <a:spcPct val="20000"/>
              </a:spcBef>
              <a:buClr>
                <a:srgbClr val="CC0099"/>
              </a:buClr>
            </a:pPr>
            <a:r>
              <a:rPr lang="en-GB" sz="2400" dirty="0" smtClean="0">
                <a:solidFill>
                  <a:srgbClr val="FF0000"/>
                </a:solidFill>
                <a:latin typeface="Calibri" pitchFamily="34" charset="0"/>
              </a:rPr>
              <a:t>Community led commissioning </a:t>
            </a:r>
            <a:r>
              <a:rPr lang="en-GB" sz="2400" dirty="0" smtClean="0">
                <a:solidFill>
                  <a:srgbClr val="604A7B"/>
                </a:solidFill>
                <a:latin typeface="Calibri" pitchFamily="34" charset="0"/>
              </a:rPr>
              <a:t>FOR REAL: </a:t>
            </a:r>
          </a:p>
          <a:p>
            <a:pPr>
              <a:lnSpc>
                <a:spcPct val="80000"/>
              </a:lnSpc>
              <a:spcBef>
                <a:spcPct val="20000"/>
              </a:spcBef>
              <a:buClr>
                <a:srgbClr val="CC0099"/>
              </a:buClr>
            </a:pPr>
            <a:r>
              <a:rPr lang="en-GB" sz="2400" dirty="0" smtClean="0">
                <a:solidFill>
                  <a:srgbClr val="604A7B"/>
                </a:solidFill>
                <a:latin typeface="Calibri" pitchFamily="34" charset="0"/>
              </a:rPr>
              <a:t>Real money, real decisions, real responsibility.</a:t>
            </a:r>
          </a:p>
          <a:p>
            <a:pPr>
              <a:lnSpc>
                <a:spcPct val="80000"/>
              </a:lnSpc>
              <a:spcBef>
                <a:spcPct val="20000"/>
              </a:spcBef>
              <a:buClr>
                <a:srgbClr val="CC0099"/>
              </a:buClr>
            </a:pPr>
            <a:endParaRPr lang="en-GB" sz="2400" dirty="0" smtClean="0">
              <a:solidFill>
                <a:srgbClr val="604A7B"/>
              </a:solidFill>
              <a:latin typeface="Calibri" pitchFamily="34" charset="0"/>
            </a:endParaRPr>
          </a:p>
          <a:p>
            <a:pPr marL="0" indent="0" eaLnBrk="1" hangingPunct="1">
              <a:buFont typeface="Arial" charset="0"/>
              <a:buNone/>
            </a:pPr>
            <a:r>
              <a:rPr lang="en-GB" sz="2000" i="1" dirty="0" smtClean="0">
                <a:solidFill>
                  <a:srgbClr val="FF0000"/>
                </a:solidFill>
              </a:rPr>
              <a:t>‘If it feels like </a:t>
            </a:r>
            <a:r>
              <a:rPr lang="en-GB" sz="2000" b="1" i="1" dirty="0" smtClean="0">
                <a:solidFill>
                  <a:srgbClr val="FF0000"/>
                </a:solidFill>
              </a:rPr>
              <a:t>we </a:t>
            </a:r>
            <a:r>
              <a:rPr lang="en-GB" sz="2000" i="1" dirty="0" smtClean="0">
                <a:solidFill>
                  <a:srgbClr val="FF0000"/>
                </a:solidFill>
              </a:rPr>
              <a:t>have decided  ----  </a:t>
            </a:r>
            <a:r>
              <a:rPr lang="en-GB" sz="2000" i="1" u="sng" dirty="0" smtClean="0">
                <a:solidFill>
                  <a:srgbClr val="FF0000"/>
                </a:solidFill>
              </a:rPr>
              <a:t>it’s PB. </a:t>
            </a:r>
          </a:p>
          <a:p>
            <a:pPr marL="0" indent="0" eaLnBrk="1" hangingPunct="1">
              <a:buFont typeface="Arial" charset="0"/>
              <a:buNone/>
            </a:pPr>
            <a:r>
              <a:rPr lang="en-GB" sz="2000" i="1" dirty="0" smtClean="0">
                <a:solidFill>
                  <a:srgbClr val="FF0000"/>
                </a:solidFill>
              </a:rPr>
              <a:t>If it feels like </a:t>
            </a:r>
            <a:r>
              <a:rPr lang="en-GB" sz="2000" b="1" i="1" dirty="0" smtClean="0">
                <a:solidFill>
                  <a:srgbClr val="FF0000"/>
                </a:solidFill>
              </a:rPr>
              <a:t>someone else </a:t>
            </a:r>
            <a:r>
              <a:rPr lang="en-GB" sz="2000" i="1" dirty="0" smtClean="0">
                <a:solidFill>
                  <a:srgbClr val="FF0000"/>
                </a:solidFill>
              </a:rPr>
              <a:t>has decided, </a:t>
            </a:r>
            <a:r>
              <a:rPr lang="en-GB" sz="2000" i="1" u="sng" dirty="0" smtClean="0">
                <a:solidFill>
                  <a:srgbClr val="FF0000"/>
                </a:solidFill>
              </a:rPr>
              <a:t>it isn’t</a:t>
            </a:r>
            <a:r>
              <a:rPr lang="en-GB" sz="2000" u="sng" dirty="0" smtClean="0">
                <a:solidFill>
                  <a:srgbClr val="FF0000"/>
                </a:solidFill>
              </a:rPr>
              <a:t>.’</a:t>
            </a:r>
          </a:p>
          <a:p>
            <a:pPr marL="0" indent="0" eaLnBrk="1" hangingPunct="1">
              <a:lnSpc>
                <a:spcPct val="70000"/>
              </a:lnSpc>
              <a:buFont typeface="Arial" charset="0"/>
              <a:buNone/>
            </a:pPr>
            <a:r>
              <a:rPr lang="en-GB" sz="2400" dirty="0" smtClean="0">
                <a:solidFill>
                  <a:srgbClr val="604A7B"/>
                </a:solidFill>
              </a:rPr>
              <a:t>                           </a:t>
            </a:r>
            <a:r>
              <a:rPr lang="en-GB" sz="1600" dirty="0" smtClean="0">
                <a:solidFill>
                  <a:srgbClr val="604A7B"/>
                </a:solidFill>
              </a:rPr>
              <a:t>Brazilian resident involved in PB</a:t>
            </a:r>
            <a:endParaRPr lang="en-GB" sz="2400" dirty="0" smtClean="0">
              <a:solidFill>
                <a:srgbClr val="604A7B"/>
              </a:solidFill>
            </a:endParaRPr>
          </a:p>
          <a:p>
            <a:pPr>
              <a:lnSpc>
                <a:spcPct val="80000"/>
              </a:lnSpc>
              <a:spcBef>
                <a:spcPct val="20000"/>
              </a:spcBef>
              <a:buClr>
                <a:srgbClr val="CC0099"/>
              </a:buClr>
            </a:pPr>
            <a:endParaRPr lang="en-GB" sz="2400" dirty="0" smtClean="0">
              <a:solidFill>
                <a:srgbClr val="604A7B"/>
              </a:solidFill>
              <a:latin typeface="Calibri" pitchFamily="34" charset="0"/>
            </a:endParaRPr>
          </a:p>
          <a:p>
            <a:pPr>
              <a:lnSpc>
                <a:spcPct val="80000"/>
              </a:lnSpc>
              <a:spcBef>
                <a:spcPct val="20000"/>
              </a:spcBef>
              <a:buClr>
                <a:srgbClr val="CC0099"/>
              </a:buClr>
            </a:pPr>
            <a:endParaRPr lang="en-GB" sz="2400" dirty="0" smtClean="0">
              <a:solidFill>
                <a:srgbClr val="604A7B"/>
              </a:solidFill>
              <a:latin typeface="Calibri" pitchFamily="34" charset="0"/>
            </a:endParaRPr>
          </a:p>
          <a:p>
            <a:pPr>
              <a:lnSpc>
                <a:spcPct val="80000"/>
              </a:lnSpc>
              <a:spcBef>
                <a:spcPct val="20000"/>
              </a:spcBef>
              <a:buClr>
                <a:srgbClr val="CC0099"/>
              </a:buClr>
            </a:pPr>
            <a:endParaRPr lang="en-GB" sz="2400" dirty="0">
              <a:solidFill>
                <a:srgbClr val="FF0000"/>
              </a:solidFill>
              <a:latin typeface="Calibri" pitchFamily="34" charset="0"/>
            </a:endParaRPr>
          </a:p>
        </p:txBody>
      </p:sp>
      <p:pic>
        <p:nvPicPr>
          <p:cNvPr id="13" name="Picture 12" descr="Our Choice Rochdale BH 51.jpg"/>
          <p:cNvPicPr>
            <a:picLocks noChangeAspect="1"/>
          </p:cNvPicPr>
          <p:nvPr/>
        </p:nvPicPr>
        <p:blipFill>
          <a:blip r:embed="rId2" cstate="screen"/>
          <a:stretch>
            <a:fillRect/>
          </a:stretch>
        </p:blipFill>
        <p:spPr>
          <a:xfrm>
            <a:off x="6156176" y="1697622"/>
            <a:ext cx="2703552" cy="1947402"/>
          </a:xfrm>
          <a:prstGeom prst="rect">
            <a:avLst/>
          </a:prstGeom>
        </p:spPr>
      </p:pic>
      <p:pic>
        <p:nvPicPr>
          <p:cNvPr id="16" name="Picture 3" descr="New logo small.jpg"/>
          <p:cNvPicPr>
            <a:picLocks noChangeAspect="1"/>
          </p:cNvPicPr>
          <p:nvPr/>
        </p:nvPicPr>
        <p:blipFill>
          <a:blip r:embed="rId3" cstate="screen"/>
          <a:srcRect/>
          <a:stretch>
            <a:fillRect/>
          </a:stretch>
        </p:blipFill>
        <p:spPr bwMode="auto">
          <a:xfrm>
            <a:off x="7164388" y="6092825"/>
            <a:ext cx="1979612" cy="762000"/>
          </a:xfrm>
          <a:prstGeom prst="rect">
            <a:avLst/>
          </a:prstGeom>
          <a:noFill/>
          <a:ln w="9525">
            <a:noFill/>
            <a:miter lim="800000"/>
            <a:headEnd/>
            <a:tailEnd/>
          </a:ln>
        </p:spPr>
      </p:pic>
      <p:pic>
        <p:nvPicPr>
          <p:cNvPr id="17" name="Picture 5" descr="FINAL LOGO-color email small.jpg"/>
          <p:cNvPicPr>
            <a:picLocks noChangeAspect="1"/>
          </p:cNvPicPr>
          <p:nvPr/>
        </p:nvPicPr>
        <p:blipFill>
          <a:blip r:embed="rId4" cstate="screen"/>
          <a:srcRect/>
          <a:stretch>
            <a:fillRect/>
          </a:stretch>
        </p:blipFill>
        <p:spPr bwMode="auto">
          <a:xfrm>
            <a:off x="6300788" y="5983288"/>
            <a:ext cx="792162"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4">
              <a:lumMod val="40000"/>
              <a:lumOff val="60000"/>
            </a:schemeClr>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R</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C</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O</a:t>
            </a:r>
            <a:br>
              <a:rPr lang="en-GB" sz="3600" dirty="0">
                <a:solidFill>
                  <a:schemeClr val="bg1"/>
                </a:solidFill>
                <a:latin typeface="+mn-lt"/>
                <a:cs typeface="+mn-cs"/>
              </a:rPr>
            </a:br>
            <a:r>
              <a:rPr lang="en-GB" sz="3600" dirty="0">
                <a:solidFill>
                  <a:schemeClr val="bg1"/>
                </a:solidFill>
                <a:latin typeface="+mn-lt"/>
                <a:cs typeface="+mn-cs"/>
              </a:rPr>
              <a:t>N</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pic>
        <p:nvPicPr>
          <p:cNvPr id="21508" name="Picture 5" descr="FINAL LOGO-color email small.jpg"/>
          <p:cNvPicPr>
            <a:picLocks noChangeAspect="1"/>
          </p:cNvPicPr>
          <p:nvPr/>
        </p:nvPicPr>
        <p:blipFill>
          <a:blip r:embed="rId3" cstate="screen"/>
          <a:srcRect/>
          <a:stretch>
            <a:fillRect/>
          </a:stretch>
        </p:blipFill>
        <p:spPr bwMode="auto">
          <a:xfrm>
            <a:off x="6300788" y="5983288"/>
            <a:ext cx="792162" cy="874712"/>
          </a:xfrm>
          <a:prstGeom prst="rect">
            <a:avLst/>
          </a:prstGeom>
          <a:noFill/>
          <a:ln w="9525">
            <a:noFill/>
            <a:miter lim="800000"/>
            <a:headEnd/>
            <a:tailEnd/>
          </a:ln>
        </p:spPr>
      </p:pic>
      <p:sp>
        <p:nvSpPr>
          <p:cNvPr id="21509" name="Rectangle 2"/>
          <p:cNvSpPr>
            <a:spLocks noGrp="1" noChangeArrowheads="1"/>
          </p:cNvSpPr>
          <p:nvPr>
            <p:ph type="title"/>
          </p:nvPr>
        </p:nvSpPr>
        <p:spPr>
          <a:xfrm>
            <a:off x="684213" y="404813"/>
            <a:ext cx="8229600" cy="1143000"/>
          </a:xfrm>
        </p:spPr>
        <p:txBody>
          <a:bodyPr/>
          <a:lstStyle/>
          <a:p>
            <a:pPr eaLnBrk="1" hangingPunct="1"/>
            <a:r>
              <a:rPr lang="en-GB" sz="4000" smtClean="0"/>
              <a:t>The Empowerment Line</a:t>
            </a:r>
            <a:br>
              <a:rPr lang="en-GB" sz="4000" smtClean="0"/>
            </a:br>
            <a:r>
              <a:rPr lang="en-GB" sz="2800" smtClean="0"/>
              <a:t>PB works in different ways, but should be meaningful and change how money is spent</a:t>
            </a:r>
            <a:endParaRPr lang="en-US" sz="2800" smtClean="0"/>
          </a:p>
        </p:txBody>
      </p:sp>
      <p:sp>
        <p:nvSpPr>
          <p:cNvPr id="21510" name="Text Box 5"/>
          <p:cNvSpPr txBox="1">
            <a:spLocks noChangeArrowheads="1"/>
          </p:cNvSpPr>
          <p:nvPr/>
        </p:nvSpPr>
        <p:spPr bwMode="auto">
          <a:xfrm>
            <a:off x="755650" y="2349500"/>
            <a:ext cx="1787525" cy="369888"/>
          </a:xfrm>
          <a:prstGeom prst="rect">
            <a:avLst/>
          </a:prstGeom>
          <a:noFill/>
          <a:ln w="9525">
            <a:noFill/>
            <a:miter lim="800000"/>
            <a:headEnd/>
            <a:tailEnd/>
          </a:ln>
        </p:spPr>
        <p:txBody>
          <a:bodyPr wrap="none">
            <a:spAutoFit/>
          </a:bodyPr>
          <a:lstStyle/>
          <a:p>
            <a:r>
              <a:rPr lang="en-GB"/>
              <a:t>Communicating</a:t>
            </a:r>
            <a:endParaRPr lang="en-US"/>
          </a:p>
        </p:txBody>
      </p:sp>
      <p:sp>
        <p:nvSpPr>
          <p:cNvPr id="21511" name="Text Box 6"/>
          <p:cNvSpPr txBox="1">
            <a:spLocks noChangeArrowheads="1"/>
          </p:cNvSpPr>
          <p:nvPr/>
        </p:nvSpPr>
        <p:spPr bwMode="auto">
          <a:xfrm>
            <a:off x="2638425" y="2347913"/>
            <a:ext cx="1303338" cy="369887"/>
          </a:xfrm>
          <a:prstGeom prst="rect">
            <a:avLst/>
          </a:prstGeom>
          <a:noFill/>
          <a:ln w="9525">
            <a:noFill/>
            <a:miter lim="800000"/>
            <a:headEnd/>
            <a:tailEnd/>
          </a:ln>
        </p:spPr>
        <p:txBody>
          <a:bodyPr>
            <a:spAutoFit/>
          </a:bodyPr>
          <a:lstStyle/>
          <a:p>
            <a:r>
              <a:rPr lang="en-GB"/>
              <a:t>Consulting</a:t>
            </a:r>
            <a:endParaRPr lang="en-US"/>
          </a:p>
        </p:txBody>
      </p:sp>
      <p:sp>
        <p:nvSpPr>
          <p:cNvPr id="21512" name="Text Box 7"/>
          <p:cNvSpPr txBox="1">
            <a:spLocks noChangeArrowheads="1"/>
          </p:cNvSpPr>
          <p:nvPr/>
        </p:nvSpPr>
        <p:spPr bwMode="auto">
          <a:xfrm>
            <a:off x="4319588" y="2354263"/>
            <a:ext cx="1095375" cy="369887"/>
          </a:xfrm>
          <a:prstGeom prst="rect">
            <a:avLst/>
          </a:prstGeom>
          <a:noFill/>
          <a:ln w="9525">
            <a:noFill/>
            <a:miter lim="800000"/>
            <a:headEnd/>
            <a:tailEnd/>
          </a:ln>
        </p:spPr>
        <p:txBody>
          <a:bodyPr wrap="none">
            <a:spAutoFit/>
          </a:bodyPr>
          <a:lstStyle/>
          <a:p>
            <a:r>
              <a:rPr lang="en-GB"/>
              <a:t>Involving</a:t>
            </a:r>
            <a:endParaRPr lang="en-US"/>
          </a:p>
        </p:txBody>
      </p:sp>
      <p:sp>
        <p:nvSpPr>
          <p:cNvPr id="21513" name="Text Box 8"/>
          <p:cNvSpPr txBox="1">
            <a:spLocks noChangeArrowheads="1"/>
          </p:cNvSpPr>
          <p:nvPr/>
        </p:nvSpPr>
        <p:spPr bwMode="auto">
          <a:xfrm>
            <a:off x="7656513" y="2211388"/>
            <a:ext cx="1174750" cy="646112"/>
          </a:xfrm>
          <a:prstGeom prst="rect">
            <a:avLst/>
          </a:prstGeom>
          <a:noFill/>
          <a:ln w="9525">
            <a:noFill/>
            <a:miter lim="800000"/>
            <a:headEnd/>
            <a:tailEnd/>
          </a:ln>
        </p:spPr>
        <p:txBody>
          <a:bodyPr>
            <a:spAutoFit/>
          </a:bodyPr>
          <a:lstStyle/>
          <a:p>
            <a:r>
              <a:rPr lang="en-GB"/>
              <a:t>Decision making</a:t>
            </a:r>
            <a:endParaRPr lang="en-US"/>
          </a:p>
        </p:txBody>
      </p:sp>
      <p:sp>
        <p:nvSpPr>
          <p:cNvPr id="21514" name="Text Box 9"/>
          <p:cNvSpPr txBox="1">
            <a:spLocks noChangeArrowheads="1"/>
          </p:cNvSpPr>
          <p:nvPr/>
        </p:nvSpPr>
        <p:spPr bwMode="auto">
          <a:xfrm>
            <a:off x="5878513" y="2347913"/>
            <a:ext cx="1365250" cy="369887"/>
          </a:xfrm>
          <a:prstGeom prst="rect">
            <a:avLst/>
          </a:prstGeom>
          <a:noFill/>
          <a:ln w="9525">
            <a:noFill/>
            <a:miter lim="800000"/>
            <a:headEnd/>
            <a:tailEnd/>
          </a:ln>
        </p:spPr>
        <p:txBody>
          <a:bodyPr wrap="none">
            <a:spAutoFit/>
          </a:bodyPr>
          <a:lstStyle/>
          <a:p>
            <a:r>
              <a:rPr lang="en-GB"/>
              <a:t>Partnership</a:t>
            </a:r>
            <a:endParaRPr lang="en-US"/>
          </a:p>
        </p:txBody>
      </p:sp>
      <p:sp>
        <p:nvSpPr>
          <p:cNvPr id="21515" name="Text Box 10"/>
          <p:cNvSpPr txBox="1">
            <a:spLocks noChangeArrowheads="1"/>
          </p:cNvSpPr>
          <p:nvPr/>
        </p:nvSpPr>
        <p:spPr bwMode="auto">
          <a:xfrm>
            <a:off x="869950" y="3783013"/>
            <a:ext cx="7929563" cy="369887"/>
          </a:xfrm>
          <a:prstGeom prst="rect">
            <a:avLst/>
          </a:prstGeom>
          <a:gradFill rotWithShape="1">
            <a:gsLst>
              <a:gs pos="0">
                <a:srgbClr val="FF0000"/>
              </a:gs>
              <a:gs pos="25000">
                <a:srgbClr val="FF6633"/>
              </a:gs>
              <a:gs pos="50000">
                <a:srgbClr val="FFFF00"/>
              </a:gs>
              <a:gs pos="75000">
                <a:srgbClr val="01A78F"/>
              </a:gs>
              <a:gs pos="100000">
                <a:srgbClr val="3366FF"/>
              </a:gs>
            </a:gsLst>
            <a:lin ang="10800000"/>
          </a:gradFill>
          <a:ln w="9525">
            <a:noFill/>
            <a:miter lim="800000"/>
            <a:headEnd/>
            <a:tailEnd/>
          </a:ln>
        </p:spPr>
        <p:txBody>
          <a:bodyPr>
            <a:spAutoFit/>
          </a:bodyPr>
          <a:lstStyle/>
          <a:p>
            <a:pPr algn="ctr"/>
            <a:r>
              <a:rPr lang="en-GB" b="1"/>
              <a:t>Passive engagement (not PB?)                    Empowerment through PB</a:t>
            </a:r>
            <a:endParaRPr lang="en-US" b="1"/>
          </a:p>
        </p:txBody>
      </p:sp>
      <p:sp>
        <p:nvSpPr>
          <p:cNvPr id="21516" name="Line 11"/>
          <p:cNvSpPr>
            <a:spLocks noChangeShapeType="1"/>
          </p:cNvSpPr>
          <p:nvPr/>
        </p:nvSpPr>
        <p:spPr bwMode="auto">
          <a:xfrm>
            <a:off x="1370013" y="2854325"/>
            <a:ext cx="0" cy="360363"/>
          </a:xfrm>
          <a:prstGeom prst="line">
            <a:avLst/>
          </a:prstGeom>
          <a:noFill/>
          <a:ln w="9525">
            <a:solidFill>
              <a:schemeClr val="tx1"/>
            </a:solidFill>
            <a:round/>
            <a:headEnd/>
            <a:tailEnd type="triangle" w="med" len="med"/>
          </a:ln>
        </p:spPr>
        <p:txBody>
          <a:bodyPr/>
          <a:lstStyle/>
          <a:p>
            <a:endParaRPr lang="en-GB"/>
          </a:p>
        </p:txBody>
      </p:sp>
      <p:sp>
        <p:nvSpPr>
          <p:cNvPr id="21517" name="Line 12"/>
          <p:cNvSpPr>
            <a:spLocks noChangeShapeType="1"/>
          </p:cNvSpPr>
          <p:nvPr/>
        </p:nvSpPr>
        <p:spPr bwMode="auto">
          <a:xfrm>
            <a:off x="3070225" y="2852738"/>
            <a:ext cx="0" cy="360362"/>
          </a:xfrm>
          <a:prstGeom prst="line">
            <a:avLst/>
          </a:prstGeom>
          <a:noFill/>
          <a:ln w="9525">
            <a:solidFill>
              <a:schemeClr val="tx1"/>
            </a:solidFill>
            <a:round/>
            <a:headEnd/>
            <a:tailEnd type="triangle" w="med" len="med"/>
          </a:ln>
        </p:spPr>
        <p:txBody>
          <a:bodyPr/>
          <a:lstStyle/>
          <a:p>
            <a:endParaRPr lang="en-GB"/>
          </a:p>
        </p:txBody>
      </p:sp>
      <p:sp>
        <p:nvSpPr>
          <p:cNvPr id="21518" name="Line 13"/>
          <p:cNvSpPr>
            <a:spLocks noChangeShapeType="1"/>
          </p:cNvSpPr>
          <p:nvPr/>
        </p:nvSpPr>
        <p:spPr bwMode="auto">
          <a:xfrm>
            <a:off x="4727575" y="2854325"/>
            <a:ext cx="0" cy="360363"/>
          </a:xfrm>
          <a:prstGeom prst="line">
            <a:avLst/>
          </a:prstGeom>
          <a:noFill/>
          <a:ln w="9525">
            <a:solidFill>
              <a:schemeClr val="tx1"/>
            </a:solidFill>
            <a:round/>
            <a:headEnd/>
            <a:tailEnd type="triangle" w="med" len="med"/>
          </a:ln>
        </p:spPr>
        <p:txBody>
          <a:bodyPr/>
          <a:lstStyle/>
          <a:p>
            <a:endParaRPr lang="en-GB"/>
          </a:p>
        </p:txBody>
      </p:sp>
      <p:sp>
        <p:nvSpPr>
          <p:cNvPr id="21519" name="Line 14"/>
          <p:cNvSpPr>
            <a:spLocks noChangeShapeType="1"/>
          </p:cNvSpPr>
          <p:nvPr/>
        </p:nvSpPr>
        <p:spPr bwMode="auto">
          <a:xfrm>
            <a:off x="6599238" y="2852738"/>
            <a:ext cx="0" cy="360362"/>
          </a:xfrm>
          <a:prstGeom prst="line">
            <a:avLst/>
          </a:prstGeom>
          <a:noFill/>
          <a:ln w="9525">
            <a:solidFill>
              <a:schemeClr val="tx1"/>
            </a:solidFill>
            <a:round/>
            <a:headEnd/>
            <a:tailEnd type="triangle" w="med" len="med"/>
          </a:ln>
        </p:spPr>
        <p:txBody>
          <a:bodyPr/>
          <a:lstStyle/>
          <a:p>
            <a:endParaRPr lang="en-GB"/>
          </a:p>
        </p:txBody>
      </p:sp>
      <p:sp>
        <p:nvSpPr>
          <p:cNvPr id="21520" name="Line 15"/>
          <p:cNvSpPr>
            <a:spLocks noChangeShapeType="1"/>
          </p:cNvSpPr>
          <p:nvPr/>
        </p:nvSpPr>
        <p:spPr bwMode="auto">
          <a:xfrm>
            <a:off x="8183563" y="2852738"/>
            <a:ext cx="0" cy="360362"/>
          </a:xfrm>
          <a:prstGeom prst="line">
            <a:avLst/>
          </a:prstGeom>
          <a:noFill/>
          <a:ln w="9525">
            <a:solidFill>
              <a:schemeClr val="tx1"/>
            </a:solidFill>
            <a:round/>
            <a:headEnd/>
            <a:tailEnd type="triangle" w="med" len="med"/>
          </a:ln>
        </p:spPr>
        <p:txBody>
          <a:bodyPr/>
          <a:lstStyle/>
          <a:p>
            <a:endParaRPr lang="en-GB"/>
          </a:p>
        </p:txBody>
      </p:sp>
      <p:sp>
        <p:nvSpPr>
          <p:cNvPr id="21521" name="Text Box 16"/>
          <p:cNvSpPr txBox="1">
            <a:spLocks noChangeArrowheads="1"/>
          </p:cNvSpPr>
          <p:nvPr/>
        </p:nvSpPr>
        <p:spPr bwMode="auto">
          <a:xfrm>
            <a:off x="798513" y="3282950"/>
            <a:ext cx="8001000" cy="369888"/>
          </a:xfrm>
          <a:prstGeom prst="rect">
            <a:avLst/>
          </a:prstGeom>
          <a:solidFill>
            <a:srgbClr val="33CC33"/>
          </a:solidFill>
          <a:ln w="9525">
            <a:noFill/>
            <a:miter lim="800000"/>
            <a:headEnd/>
            <a:tailEnd/>
          </a:ln>
        </p:spPr>
        <p:txBody>
          <a:bodyPr>
            <a:spAutoFit/>
          </a:bodyPr>
          <a:lstStyle/>
          <a:p>
            <a:pPr algn="ctr"/>
            <a:r>
              <a:rPr lang="en-GB" b="1"/>
              <a:t>Scope of PB activity</a:t>
            </a:r>
            <a:endParaRPr lang="en-US" b="1"/>
          </a:p>
        </p:txBody>
      </p:sp>
      <p:sp>
        <p:nvSpPr>
          <p:cNvPr id="21" name="Right Arrow 20"/>
          <p:cNvSpPr/>
          <p:nvPr/>
        </p:nvSpPr>
        <p:spPr>
          <a:xfrm>
            <a:off x="1744663" y="4425950"/>
            <a:ext cx="6572250" cy="78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23" name="Text Box 6"/>
          <p:cNvSpPr txBox="1">
            <a:spLocks noChangeArrowheads="1"/>
          </p:cNvSpPr>
          <p:nvPr/>
        </p:nvSpPr>
        <p:spPr bwMode="auto">
          <a:xfrm>
            <a:off x="3870325" y="4640263"/>
            <a:ext cx="1714500" cy="369887"/>
          </a:xfrm>
          <a:prstGeom prst="rect">
            <a:avLst/>
          </a:prstGeom>
          <a:noFill/>
          <a:ln w="9525">
            <a:noFill/>
            <a:miter lim="800000"/>
            <a:headEnd/>
            <a:tailEnd/>
          </a:ln>
        </p:spPr>
        <p:txBody>
          <a:bodyPr>
            <a:spAutoFit/>
          </a:bodyPr>
          <a:lstStyle/>
          <a:p>
            <a:r>
              <a:rPr lang="en-GB" b="1"/>
              <a:t>Progression</a:t>
            </a:r>
            <a:endParaRPr lang="en-US"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4">
              <a:lumMod val="40000"/>
              <a:lumOff val="60000"/>
            </a:schemeClr>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R</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C</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O</a:t>
            </a:r>
            <a:br>
              <a:rPr lang="en-GB" sz="3600" dirty="0">
                <a:solidFill>
                  <a:schemeClr val="bg1"/>
                </a:solidFill>
                <a:latin typeface="+mn-lt"/>
                <a:cs typeface="+mn-cs"/>
              </a:rPr>
            </a:br>
            <a:r>
              <a:rPr lang="en-GB" sz="3600" dirty="0">
                <a:solidFill>
                  <a:schemeClr val="bg1"/>
                </a:solidFill>
                <a:latin typeface="+mn-lt"/>
                <a:cs typeface="+mn-cs"/>
              </a:rPr>
              <a:t>N</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pic>
        <p:nvPicPr>
          <p:cNvPr id="22532" name="Picture 5" descr="FINAL LOGO-color email small.jpg"/>
          <p:cNvPicPr>
            <a:picLocks noChangeAspect="1"/>
          </p:cNvPicPr>
          <p:nvPr/>
        </p:nvPicPr>
        <p:blipFill>
          <a:blip r:embed="rId3" cstate="screen"/>
          <a:srcRect/>
          <a:stretch>
            <a:fillRect/>
          </a:stretch>
        </p:blipFill>
        <p:spPr bwMode="auto">
          <a:xfrm>
            <a:off x="6300788" y="5983288"/>
            <a:ext cx="792162" cy="874712"/>
          </a:xfrm>
          <a:prstGeom prst="rect">
            <a:avLst/>
          </a:prstGeom>
          <a:noFill/>
          <a:ln w="9525">
            <a:noFill/>
            <a:miter lim="800000"/>
            <a:headEnd/>
            <a:tailEnd/>
          </a:ln>
        </p:spPr>
      </p:pic>
      <p:grpSp>
        <p:nvGrpSpPr>
          <p:cNvPr id="22533" name="Diagram 2"/>
          <p:cNvGrpSpPr>
            <a:grpSpLocks noChangeAspect="1"/>
          </p:cNvGrpSpPr>
          <p:nvPr/>
        </p:nvGrpSpPr>
        <p:grpSpPr bwMode="auto">
          <a:xfrm>
            <a:off x="971550" y="404813"/>
            <a:ext cx="4968875" cy="5400675"/>
            <a:chOff x="2958" y="4214"/>
            <a:chExt cx="7269" cy="7270"/>
          </a:xfrm>
        </p:grpSpPr>
        <p:sp>
          <p:nvSpPr>
            <p:cNvPr id="22544" name="_s20484"/>
            <p:cNvSpPr>
              <a:spLocks noChangeArrowheads="1" noTextEdit="1"/>
            </p:cNvSpPr>
            <p:nvPr/>
          </p:nvSpPr>
          <p:spPr bwMode="auto">
            <a:xfrm>
              <a:off x="5310" y="4292"/>
              <a:ext cx="2562" cy="25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chemeClr val="accent1"/>
                </a:gs>
                <a:gs pos="100000">
                  <a:srgbClr val="FF6600"/>
                </a:gs>
              </a:gsLst>
              <a:lin ang="0" scaled="1"/>
            </a:gradFill>
            <a:ln w="9525">
              <a:noFill/>
              <a:miter lim="800000"/>
              <a:headEnd/>
              <a:tailEnd/>
            </a:ln>
          </p:spPr>
          <p:txBody>
            <a:bodyPr lIns="0" tIns="0" rIns="0" bIns="0" anchor="ctr"/>
            <a:lstStyle/>
            <a:p>
              <a:endParaRPr lang="en-GB"/>
            </a:p>
          </p:txBody>
        </p:sp>
        <p:sp>
          <p:nvSpPr>
            <p:cNvPr id="22545" name="_s20485"/>
            <p:cNvSpPr>
              <a:spLocks noChangeArrowheads="1" noTextEdit="1"/>
            </p:cNvSpPr>
            <p:nvPr/>
          </p:nvSpPr>
          <p:spPr bwMode="auto">
            <a:xfrm rot="2700000">
              <a:off x="6920" y="4959"/>
              <a:ext cx="2562" cy="25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chemeClr val="accent1"/>
                </a:gs>
                <a:gs pos="100000">
                  <a:srgbClr val="FF6600"/>
                </a:gs>
              </a:gsLst>
              <a:lin ang="0" scaled="1"/>
            </a:gradFill>
            <a:ln w="9525" cap="flat" cmpd="sng">
              <a:noFill/>
              <a:prstDash val="solid"/>
              <a:miter lim="800000"/>
              <a:headEnd/>
              <a:tailEnd/>
            </a:ln>
          </p:spPr>
          <p:txBody>
            <a:bodyPr lIns="0" tIns="0" rIns="0" bIns="0" anchor="ctr"/>
            <a:lstStyle/>
            <a:p>
              <a:endParaRPr lang="en-GB"/>
            </a:p>
          </p:txBody>
        </p:sp>
        <p:sp>
          <p:nvSpPr>
            <p:cNvPr id="22546" name="_s20486"/>
            <p:cNvSpPr>
              <a:spLocks noChangeArrowheads="1" noTextEdit="1"/>
            </p:cNvSpPr>
            <p:nvPr/>
          </p:nvSpPr>
          <p:spPr bwMode="auto">
            <a:xfrm rot="5400000">
              <a:off x="7587" y="6569"/>
              <a:ext cx="2562" cy="25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chemeClr val="accent1"/>
                </a:gs>
                <a:gs pos="100000">
                  <a:srgbClr val="FF6600"/>
                </a:gs>
              </a:gsLst>
              <a:lin ang="0" scaled="1"/>
            </a:gradFill>
            <a:ln w="9525" cap="flat" cmpd="sng">
              <a:noFill/>
              <a:prstDash val="solid"/>
              <a:miter lim="800000"/>
              <a:headEnd/>
              <a:tailEnd/>
            </a:ln>
          </p:spPr>
          <p:txBody>
            <a:bodyPr lIns="0" tIns="0" rIns="0" bIns="0" anchor="ctr"/>
            <a:lstStyle/>
            <a:p>
              <a:endParaRPr lang="en-GB"/>
            </a:p>
          </p:txBody>
        </p:sp>
        <p:sp>
          <p:nvSpPr>
            <p:cNvPr id="22547" name="_s20487"/>
            <p:cNvSpPr>
              <a:spLocks noChangeArrowheads="1" noTextEdit="1"/>
            </p:cNvSpPr>
            <p:nvPr/>
          </p:nvSpPr>
          <p:spPr bwMode="auto">
            <a:xfrm rot="8100000">
              <a:off x="6920" y="8179"/>
              <a:ext cx="2562" cy="25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chemeClr val="accent1"/>
                </a:gs>
                <a:gs pos="100000">
                  <a:srgbClr val="FF6600"/>
                </a:gs>
              </a:gsLst>
              <a:lin ang="0" scaled="1"/>
            </a:gradFill>
            <a:ln w="9525" cap="flat" cmpd="sng">
              <a:noFill/>
              <a:prstDash val="solid"/>
              <a:miter lim="800000"/>
              <a:headEnd/>
              <a:tailEnd/>
            </a:ln>
          </p:spPr>
          <p:txBody>
            <a:bodyPr lIns="0" tIns="0" rIns="0" bIns="0" anchor="ctr"/>
            <a:lstStyle/>
            <a:p>
              <a:endParaRPr lang="en-GB"/>
            </a:p>
          </p:txBody>
        </p:sp>
        <p:sp>
          <p:nvSpPr>
            <p:cNvPr id="22548" name="_s20488"/>
            <p:cNvSpPr>
              <a:spLocks noChangeArrowheads="1" noTextEdit="1"/>
            </p:cNvSpPr>
            <p:nvPr/>
          </p:nvSpPr>
          <p:spPr bwMode="auto">
            <a:xfrm rot="10800000">
              <a:off x="5310" y="8846"/>
              <a:ext cx="2562" cy="25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chemeClr val="accent1"/>
                </a:gs>
                <a:gs pos="100000">
                  <a:srgbClr val="FF6600"/>
                </a:gs>
              </a:gsLst>
              <a:lin ang="0" scaled="1"/>
            </a:gradFill>
            <a:ln w="9525" cap="flat" cmpd="sng">
              <a:noFill/>
              <a:prstDash val="solid"/>
              <a:miter lim="800000"/>
              <a:headEnd/>
              <a:tailEnd/>
            </a:ln>
          </p:spPr>
          <p:txBody>
            <a:bodyPr lIns="0" tIns="0" rIns="0" bIns="0" anchor="ctr"/>
            <a:lstStyle/>
            <a:p>
              <a:endParaRPr lang="en-GB"/>
            </a:p>
          </p:txBody>
        </p:sp>
        <p:sp>
          <p:nvSpPr>
            <p:cNvPr id="22549" name="_s20489"/>
            <p:cNvSpPr>
              <a:spLocks noChangeArrowheads="1" noTextEdit="1"/>
            </p:cNvSpPr>
            <p:nvPr/>
          </p:nvSpPr>
          <p:spPr bwMode="auto">
            <a:xfrm rot="-8100000">
              <a:off x="3700" y="8179"/>
              <a:ext cx="2562" cy="25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chemeClr val="accent1"/>
                </a:gs>
                <a:gs pos="100000">
                  <a:srgbClr val="FF6600"/>
                </a:gs>
              </a:gsLst>
              <a:lin ang="0" scaled="1"/>
            </a:gradFill>
            <a:ln w="9525" cap="flat" cmpd="sng">
              <a:noFill/>
              <a:prstDash val="solid"/>
              <a:miter lim="800000"/>
              <a:headEnd/>
              <a:tailEnd/>
            </a:ln>
          </p:spPr>
          <p:txBody>
            <a:bodyPr lIns="0" tIns="0" rIns="0" bIns="0" anchor="ctr"/>
            <a:lstStyle/>
            <a:p>
              <a:endParaRPr lang="en-GB"/>
            </a:p>
          </p:txBody>
        </p:sp>
        <p:sp>
          <p:nvSpPr>
            <p:cNvPr id="22550" name="_s20490"/>
            <p:cNvSpPr>
              <a:spLocks noChangeArrowheads="1" noTextEdit="1"/>
            </p:cNvSpPr>
            <p:nvPr/>
          </p:nvSpPr>
          <p:spPr bwMode="auto">
            <a:xfrm rot="-5400000">
              <a:off x="3033" y="6569"/>
              <a:ext cx="2562" cy="25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chemeClr val="accent1"/>
                </a:gs>
                <a:gs pos="100000">
                  <a:srgbClr val="FF6600"/>
                </a:gs>
              </a:gsLst>
              <a:lin ang="0" scaled="1"/>
            </a:gradFill>
            <a:ln w="9525" cap="flat" cmpd="sng">
              <a:noFill/>
              <a:prstDash val="solid"/>
              <a:miter lim="800000"/>
              <a:headEnd/>
              <a:tailEnd/>
            </a:ln>
          </p:spPr>
          <p:txBody>
            <a:bodyPr lIns="0" tIns="0" rIns="0" bIns="0" anchor="ctr"/>
            <a:lstStyle/>
            <a:p>
              <a:endParaRPr lang="en-GB"/>
            </a:p>
          </p:txBody>
        </p:sp>
        <p:sp>
          <p:nvSpPr>
            <p:cNvPr id="22551" name="_s20491"/>
            <p:cNvSpPr>
              <a:spLocks noChangeArrowheads="1" noTextEdit="1"/>
            </p:cNvSpPr>
            <p:nvPr/>
          </p:nvSpPr>
          <p:spPr bwMode="auto">
            <a:xfrm rot="-2700000">
              <a:off x="3700" y="4959"/>
              <a:ext cx="2562" cy="25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chemeClr val="accent1"/>
                </a:gs>
                <a:gs pos="100000">
                  <a:srgbClr val="FF6600"/>
                </a:gs>
              </a:gsLst>
              <a:lin ang="0" scaled="1"/>
            </a:gradFill>
            <a:ln w="9525" cap="flat" cmpd="sng">
              <a:noFill/>
              <a:prstDash val="solid"/>
              <a:miter lim="800000"/>
              <a:headEnd/>
              <a:tailEnd/>
            </a:ln>
          </p:spPr>
          <p:txBody>
            <a:bodyPr lIns="0" tIns="0" rIns="0" bIns="0" anchor="ctr"/>
            <a:lstStyle/>
            <a:p>
              <a:endParaRPr lang="en-GB"/>
            </a:p>
          </p:txBody>
        </p:sp>
        <p:sp>
          <p:nvSpPr>
            <p:cNvPr id="22552" name="_s20492"/>
            <p:cNvSpPr>
              <a:spLocks noChangeArrowheads="1"/>
            </p:cNvSpPr>
            <p:nvPr/>
          </p:nvSpPr>
          <p:spPr bwMode="auto">
            <a:xfrm>
              <a:off x="4761" y="4216"/>
              <a:ext cx="1384" cy="1107"/>
            </a:xfrm>
            <a:prstGeom prst="rect">
              <a:avLst/>
            </a:prstGeom>
            <a:noFill/>
            <a:ln w="9525">
              <a:noFill/>
              <a:miter lim="800000"/>
              <a:headEnd/>
              <a:tailEnd/>
            </a:ln>
          </p:spPr>
          <p:txBody>
            <a:bodyPr lIns="0" tIns="0" rIns="0" bIns="0" anchor="ctr"/>
            <a:lstStyle/>
            <a:p>
              <a:pPr algn="ctr"/>
              <a:endParaRPr lang="en-US" sz="1200"/>
            </a:p>
            <a:p>
              <a:pPr algn="ctr"/>
              <a:r>
                <a:rPr lang="en-US" sz="1200"/>
                <a:t>Evaluation and Learning</a:t>
              </a:r>
            </a:p>
          </p:txBody>
        </p:sp>
        <p:sp>
          <p:nvSpPr>
            <p:cNvPr id="22553" name="_s20493"/>
            <p:cNvSpPr>
              <a:spLocks noChangeArrowheads="1"/>
            </p:cNvSpPr>
            <p:nvPr/>
          </p:nvSpPr>
          <p:spPr bwMode="auto">
            <a:xfrm>
              <a:off x="2971" y="5831"/>
              <a:ext cx="1374" cy="1107"/>
            </a:xfrm>
            <a:prstGeom prst="rect">
              <a:avLst/>
            </a:prstGeom>
            <a:noFill/>
            <a:ln w="9525">
              <a:noFill/>
              <a:miter lim="800000"/>
              <a:headEnd/>
              <a:tailEnd/>
            </a:ln>
          </p:spPr>
          <p:txBody>
            <a:bodyPr lIns="0" tIns="0" rIns="0" bIns="0" anchor="ctr"/>
            <a:lstStyle/>
            <a:p>
              <a:pPr algn="ctr"/>
              <a:endParaRPr lang="en-US" sz="1200"/>
            </a:p>
            <a:p>
              <a:pPr algn="ctr"/>
              <a:r>
                <a:rPr lang="en-US" sz="1200"/>
                <a:t>Scrutiny and Monitoring</a:t>
              </a:r>
            </a:p>
          </p:txBody>
        </p:sp>
        <p:sp>
          <p:nvSpPr>
            <p:cNvPr id="22554" name="_s20494"/>
            <p:cNvSpPr>
              <a:spLocks noChangeArrowheads="1"/>
            </p:cNvSpPr>
            <p:nvPr/>
          </p:nvSpPr>
          <p:spPr bwMode="auto">
            <a:xfrm>
              <a:off x="2958" y="8573"/>
              <a:ext cx="1107" cy="1107"/>
            </a:xfrm>
            <a:prstGeom prst="rect">
              <a:avLst/>
            </a:prstGeom>
            <a:noFill/>
            <a:ln w="9525">
              <a:noFill/>
              <a:miter lim="800000"/>
              <a:headEnd/>
              <a:tailEnd/>
            </a:ln>
          </p:spPr>
          <p:txBody>
            <a:bodyPr lIns="0" tIns="0" rIns="0" bIns="0" anchor="ctr"/>
            <a:lstStyle/>
            <a:p>
              <a:pPr algn="ctr"/>
              <a:r>
                <a:rPr lang="en-US" sz="1200"/>
                <a:t>Delivery of new projects</a:t>
              </a:r>
            </a:p>
          </p:txBody>
        </p:sp>
        <p:sp>
          <p:nvSpPr>
            <p:cNvPr id="22555" name="_s20495"/>
            <p:cNvSpPr>
              <a:spLocks noChangeArrowheads="1"/>
            </p:cNvSpPr>
            <p:nvPr/>
          </p:nvSpPr>
          <p:spPr bwMode="auto">
            <a:xfrm>
              <a:off x="4763" y="10377"/>
              <a:ext cx="1107" cy="1107"/>
            </a:xfrm>
            <a:prstGeom prst="rect">
              <a:avLst/>
            </a:prstGeom>
            <a:noFill/>
            <a:ln w="9525">
              <a:noFill/>
              <a:miter lim="800000"/>
              <a:headEnd/>
              <a:tailEnd/>
            </a:ln>
          </p:spPr>
          <p:txBody>
            <a:bodyPr lIns="0" tIns="0" rIns="0" bIns="0" anchor="ctr"/>
            <a:lstStyle/>
            <a:p>
              <a:pPr algn="ctr"/>
              <a:endParaRPr lang="en-US" sz="1200"/>
            </a:p>
            <a:p>
              <a:pPr algn="ctr"/>
              <a:r>
                <a:rPr lang="en-US" sz="1200"/>
                <a:t>Decision Making</a:t>
              </a:r>
            </a:p>
          </p:txBody>
        </p:sp>
        <p:sp>
          <p:nvSpPr>
            <p:cNvPr id="22556" name="_s20496"/>
            <p:cNvSpPr>
              <a:spLocks noChangeArrowheads="1"/>
            </p:cNvSpPr>
            <p:nvPr/>
          </p:nvSpPr>
          <p:spPr bwMode="auto">
            <a:xfrm>
              <a:off x="7052" y="10337"/>
              <a:ext cx="1107" cy="1107"/>
            </a:xfrm>
            <a:prstGeom prst="rect">
              <a:avLst/>
            </a:prstGeom>
            <a:noFill/>
            <a:ln w="9525">
              <a:noFill/>
              <a:miter lim="800000"/>
              <a:headEnd/>
              <a:tailEnd/>
            </a:ln>
          </p:spPr>
          <p:txBody>
            <a:bodyPr lIns="0" tIns="0" rIns="0" bIns="0" anchor="ctr"/>
            <a:lstStyle/>
            <a:p>
              <a:pPr algn="ctr"/>
              <a:endParaRPr lang="en-US" sz="1200"/>
            </a:p>
            <a:p>
              <a:pPr algn="ctr"/>
              <a:r>
                <a:rPr lang="en-US" sz="1200"/>
                <a:t>Develop budget</a:t>
              </a:r>
            </a:p>
            <a:p>
              <a:pPr algn="ctr"/>
              <a:r>
                <a:rPr lang="en-US" sz="1200"/>
                <a:t>Ideas </a:t>
              </a:r>
            </a:p>
            <a:p>
              <a:pPr algn="ctr"/>
              <a:endParaRPr lang="en-US" sz="1200"/>
            </a:p>
          </p:txBody>
        </p:sp>
        <p:sp>
          <p:nvSpPr>
            <p:cNvPr id="22557" name="_s20497"/>
            <p:cNvSpPr>
              <a:spLocks noChangeArrowheads="1"/>
            </p:cNvSpPr>
            <p:nvPr/>
          </p:nvSpPr>
          <p:spPr bwMode="auto">
            <a:xfrm>
              <a:off x="9120" y="8572"/>
              <a:ext cx="1107" cy="1107"/>
            </a:xfrm>
            <a:prstGeom prst="rect">
              <a:avLst/>
            </a:prstGeom>
            <a:noFill/>
            <a:ln w="9525">
              <a:noFill/>
              <a:miter lim="800000"/>
              <a:headEnd/>
              <a:tailEnd/>
            </a:ln>
          </p:spPr>
          <p:txBody>
            <a:bodyPr lIns="0" tIns="0" rIns="0" bIns="0" anchor="ctr"/>
            <a:lstStyle/>
            <a:p>
              <a:pPr algn="ctr"/>
              <a:endParaRPr lang="en-US" sz="1200"/>
            </a:p>
            <a:p>
              <a:pPr algn="ctr"/>
              <a:r>
                <a:rPr lang="en-US" sz="1200"/>
                <a:t>Setting  </a:t>
              </a:r>
            </a:p>
            <a:p>
              <a:pPr algn="ctr"/>
              <a:r>
                <a:rPr lang="en-US" sz="1200"/>
                <a:t>of </a:t>
              </a:r>
            </a:p>
            <a:p>
              <a:pPr algn="ctr"/>
              <a:r>
                <a:rPr lang="en-US" sz="1200"/>
                <a:t>Priorities</a:t>
              </a:r>
            </a:p>
          </p:txBody>
        </p:sp>
        <p:sp>
          <p:nvSpPr>
            <p:cNvPr id="22558" name="_s20498"/>
            <p:cNvSpPr>
              <a:spLocks noChangeArrowheads="1"/>
            </p:cNvSpPr>
            <p:nvPr/>
          </p:nvSpPr>
          <p:spPr bwMode="auto">
            <a:xfrm>
              <a:off x="7314" y="4214"/>
              <a:ext cx="1107" cy="1107"/>
            </a:xfrm>
            <a:prstGeom prst="rect">
              <a:avLst/>
            </a:prstGeom>
            <a:noFill/>
            <a:ln w="9525">
              <a:noFill/>
              <a:miter lim="800000"/>
              <a:headEnd/>
              <a:tailEnd/>
            </a:ln>
          </p:spPr>
          <p:txBody>
            <a:bodyPr lIns="0" tIns="0" rIns="0" bIns="0" anchor="ctr"/>
            <a:lstStyle/>
            <a:p>
              <a:pPr algn="ctr"/>
              <a:r>
                <a:rPr lang="en-US" sz="1200"/>
                <a:t>Design</a:t>
              </a:r>
            </a:p>
          </p:txBody>
        </p:sp>
        <p:sp>
          <p:nvSpPr>
            <p:cNvPr id="22559" name="_s20499"/>
            <p:cNvSpPr>
              <a:spLocks noChangeArrowheads="1"/>
            </p:cNvSpPr>
            <p:nvPr/>
          </p:nvSpPr>
          <p:spPr bwMode="auto">
            <a:xfrm>
              <a:off x="9120" y="6019"/>
              <a:ext cx="1107" cy="1107"/>
            </a:xfrm>
            <a:prstGeom prst="rect">
              <a:avLst/>
            </a:prstGeom>
            <a:noFill/>
            <a:ln w="9525">
              <a:noFill/>
              <a:miter lim="800000"/>
              <a:headEnd/>
              <a:tailEnd/>
            </a:ln>
          </p:spPr>
          <p:txBody>
            <a:bodyPr lIns="0" tIns="0" rIns="0" bIns="0" anchor="ctr"/>
            <a:lstStyle/>
            <a:p>
              <a:pPr algn="ctr"/>
              <a:endParaRPr lang="en-US" sz="1200"/>
            </a:p>
            <a:p>
              <a:pPr algn="ctr"/>
              <a:r>
                <a:rPr lang="en-US" sz="1200"/>
                <a:t>Informing and engaging</a:t>
              </a:r>
            </a:p>
          </p:txBody>
        </p:sp>
        <p:sp>
          <p:nvSpPr>
            <p:cNvPr id="22560" name="Text Box 20"/>
            <p:cNvSpPr txBox="1">
              <a:spLocks noChangeArrowheads="1"/>
            </p:cNvSpPr>
            <p:nvPr/>
          </p:nvSpPr>
          <p:spPr bwMode="auto">
            <a:xfrm>
              <a:off x="4941" y="5884"/>
              <a:ext cx="3222" cy="1332"/>
            </a:xfrm>
            <a:prstGeom prst="rect">
              <a:avLst/>
            </a:prstGeom>
            <a:solidFill>
              <a:srgbClr val="FFFFFF"/>
            </a:solidFill>
            <a:ln w="9525">
              <a:noFill/>
              <a:miter lim="800000"/>
              <a:headEnd/>
              <a:tailEnd/>
            </a:ln>
          </p:spPr>
          <p:txBody>
            <a:bodyPr/>
            <a:lstStyle/>
            <a:p>
              <a:pPr algn="ctr"/>
              <a:endParaRPr lang="en-US" sz="2400">
                <a:solidFill>
                  <a:srgbClr val="522E91"/>
                </a:solidFill>
              </a:endParaRPr>
            </a:p>
            <a:p>
              <a:pPr algn="ctr"/>
              <a:r>
                <a:rPr lang="en-US" sz="2400">
                  <a:solidFill>
                    <a:srgbClr val="522E91"/>
                  </a:solidFill>
                </a:rPr>
                <a:t>PB budget cycle </a:t>
              </a:r>
              <a:br>
                <a:rPr lang="en-US" sz="2400">
                  <a:solidFill>
                    <a:srgbClr val="522E91"/>
                  </a:solidFill>
                </a:rPr>
              </a:br>
              <a:r>
                <a:rPr lang="en-US" sz="2400">
                  <a:solidFill>
                    <a:srgbClr val="522E91"/>
                  </a:solidFill>
                </a:rPr>
                <a:t>=</a:t>
              </a:r>
            </a:p>
            <a:p>
              <a:pPr algn="ctr"/>
              <a:r>
                <a:rPr lang="en-US" sz="2400">
                  <a:solidFill>
                    <a:srgbClr val="522E91"/>
                  </a:solidFill>
                </a:rPr>
                <a:t>participatory activity at all stages</a:t>
              </a:r>
            </a:p>
          </p:txBody>
        </p:sp>
      </p:grpSp>
      <p:sp>
        <p:nvSpPr>
          <p:cNvPr id="26" name="Flowchart: Merge 25"/>
          <p:cNvSpPr/>
          <p:nvPr/>
        </p:nvSpPr>
        <p:spPr>
          <a:xfrm>
            <a:off x="6699250" y="188913"/>
            <a:ext cx="1587500" cy="1428750"/>
          </a:xfrm>
          <a:prstGeom prst="flowChartMerg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Flowchart: Merge 26"/>
          <p:cNvSpPr/>
          <p:nvPr/>
        </p:nvSpPr>
        <p:spPr>
          <a:xfrm>
            <a:off x="6421438" y="1189038"/>
            <a:ext cx="2222500" cy="1857375"/>
          </a:xfrm>
          <a:prstGeom prst="flowChartMerg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Flowchart: Merge 27"/>
          <p:cNvSpPr/>
          <p:nvPr/>
        </p:nvSpPr>
        <p:spPr>
          <a:xfrm>
            <a:off x="6310313" y="2332038"/>
            <a:ext cx="2476500" cy="2143125"/>
          </a:xfrm>
          <a:prstGeom prst="flowChartMerg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Flowchart: Merge 28"/>
          <p:cNvSpPr/>
          <p:nvPr/>
        </p:nvSpPr>
        <p:spPr>
          <a:xfrm>
            <a:off x="6151563" y="3475038"/>
            <a:ext cx="2921000" cy="2357437"/>
          </a:xfrm>
          <a:prstGeom prst="flowChartMerg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0" name="Straight Arrow Connector 29"/>
          <p:cNvCxnSpPr/>
          <p:nvPr/>
        </p:nvCxnSpPr>
        <p:spPr>
          <a:xfrm flipH="1">
            <a:off x="6659563" y="404813"/>
            <a:ext cx="500062" cy="3671887"/>
          </a:xfrm>
          <a:prstGeom prst="straightConnector1">
            <a:avLst/>
          </a:prstGeom>
          <a:ln w="76200">
            <a:solidFill>
              <a:srgbClr val="F67C3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740650" y="404813"/>
            <a:ext cx="647700" cy="3744912"/>
          </a:xfrm>
          <a:prstGeom prst="straightConnector1">
            <a:avLst/>
          </a:prstGeom>
          <a:ln w="76200">
            <a:solidFill>
              <a:srgbClr val="F67C30"/>
            </a:solidFill>
            <a:tailEnd type="arrow"/>
          </a:ln>
        </p:spPr>
        <p:style>
          <a:lnRef idx="1">
            <a:schemeClr val="accent1"/>
          </a:lnRef>
          <a:fillRef idx="0">
            <a:schemeClr val="accent1"/>
          </a:fillRef>
          <a:effectRef idx="0">
            <a:schemeClr val="accent1"/>
          </a:effectRef>
          <a:fontRef idx="minor">
            <a:schemeClr val="tx1"/>
          </a:fontRef>
        </p:style>
      </p:cxnSp>
      <p:sp>
        <p:nvSpPr>
          <p:cNvPr id="22540" name="Text Box 29"/>
          <p:cNvSpPr txBox="1">
            <a:spLocks noChangeArrowheads="1"/>
          </p:cNvSpPr>
          <p:nvPr/>
        </p:nvSpPr>
        <p:spPr bwMode="auto">
          <a:xfrm>
            <a:off x="8293100" y="44450"/>
            <a:ext cx="850900" cy="369888"/>
          </a:xfrm>
          <a:prstGeom prst="rect">
            <a:avLst/>
          </a:prstGeom>
          <a:noFill/>
          <a:ln w="9525">
            <a:noFill/>
            <a:miter lim="800000"/>
            <a:headEnd/>
            <a:tailEnd/>
          </a:ln>
        </p:spPr>
        <p:txBody>
          <a:bodyPr>
            <a:spAutoFit/>
          </a:bodyPr>
          <a:lstStyle/>
          <a:p>
            <a:r>
              <a:rPr lang="en-GB" b="1"/>
              <a:t>Yr 1</a:t>
            </a:r>
          </a:p>
        </p:txBody>
      </p:sp>
      <p:sp>
        <p:nvSpPr>
          <p:cNvPr id="22541" name="Text Box 30"/>
          <p:cNvSpPr txBox="1">
            <a:spLocks noChangeArrowheads="1"/>
          </p:cNvSpPr>
          <p:nvPr/>
        </p:nvSpPr>
        <p:spPr bwMode="auto">
          <a:xfrm>
            <a:off x="8385175" y="1176338"/>
            <a:ext cx="758825" cy="369887"/>
          </a:xfrm>
          <a:prstGeom prst="rect">
            <a:avLst/>
          </a:prstGeom>
          <a:noFill/>
          <a:ln w="9525">
            <a:noFill/>
            <a:miter lim="800000"/>
            <a:headEnd/>
            <a:tailEnd/>
          </a:ln>
        </p:spPr>
        <p:txBody>
          <a:bodyPr>
            <a:spAutoFit/>
          </a:bodyPr>
          <a:lstStyle/>
          <a:p>
            <a:r>
              <a:rPr lang="en-GB" b="1"/>
              <a:t>Yr 2</a:t>
            </a:r>
          </a:p>
        </p:txBody>
      </p:sp>
      <p:sp>
        <p:nvSpPr>
          <p:cNvPr id="22542" name="Text Box 31"/>
          <p:cNvSpPr txBox="1">
            <a:spLocks noChangeArrowheads="1"/>
          </p:cNvSpPr>
          <p:nvPr/>
        </p:nvSpPr>
        <p:spPr bwMode="auto">
          <a:xfrm>
            <a:off x="8385175" y="2328863"/>
            <a:ext cx="758825" cy="369887"/>
          </a:xfrm>
          <a:prstGeom prst="rect">
            <a:avLst/>
          </a:prstGeom>
          <a:noFill/>
          <a:ln w="9525">
            <a:noFill/>
            <a:miter lim="800000"/>
            <a:headEnd/>
            <a:tailEnd/>
          </a:ln>
        </p:spPr>
        <p:txBody>
          <a:bodyPr>
            <a:spAutoFit/>
          </a:bodyPr>
          <a:lstStyle/>
          <a:p>
            <a:r>
              <a:rPr lang="en-GB" b="1"/>
              <a:t>Yr 3</a:t>
            </a:r>
          </a:p>
        </p:txBody>
      </p:sp>
      <p:sp>
        <p:nvSpPr>
          <p:cNvPr id="22543" name="Text Box 32"/>
          <p:cNvSpPr txBox="1">
            <a:spLocks noChangeArrowheads="1"/>
          </p:cNvSpPr>
          <p:nvPr/>
        </p:nvSpPr>
        <p:spPr bwMode="auto">
          <a:xfrm>
            <a:off x="8385175" y="3481388"/>
            <a:ext cx="758825" cy="369887"/>
          </a:xfrm>
          <a:prstGeom prst="rect">
            <a:avLst/>
          </a:prstGeom>
          <a:noFill/>
          <a:ln w="9525">
            <a:noFill/>
            <a:miter lim="800000"/>
            <a:headEnd/>
            <a:tailEnd/>
          </a:ln>
        </p:spPr>
        <p:txBody>
          <a:bodyPr>
            <a:spAutoFit/>
          </a:bodyPr>
          <a:lstStyle/>
          <a:p>
            <a:r>
              <a:rPr lang="en-GB" b="1"/>
              <a:t>Yr 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8" descr="http://pbnetwork.org.uk/wp-content/uploads/2015/07/Argentina-PB-cartoon.jpg"/>
          <p:cNvPicPr>
            <a:picLocks noChangeAspect="1" noChangeArrowheads="1"/>
          </p:cNvPicPr>
          <p:nvPr/>
        </p:nvPicPr>
        <p:blipFill>
          <a:blip r:embed="rId2" cstate="screen"/>
          <a:srcRect/>
          <a:stretch>
            <a:fillRect/>
          </a:stretch>
        </p:blipFill>
        <p:spPr bwMode="auto">
          <a:xfrm>
            <a:off x="1691680" y="5129808"/>
            <a:ext cx="3350305" cy="1728192"/>
          </a:xfrm>
          <a:prstGeom prst="rect">
            <a:avLst/>
          </a:prstGeom>
          <a:noFill/>
        </p:spPr>
      </p:pic>
      <p:sp>
        <p:nvSpPr>
          <p:cNvPr id="5" name="TextBox 4"/>
          <p:cNvSpPr txBox="1"/>
          <p:nvPr/>
        </p:nvSpPr>
        <p:spPr>
          <a:xfrm>
            <a:off x="0" y="0"/>
            <a:ext cx="684213" cy="6858000"/>
          </a:xfrm>
          <a:prstGeom prst="rect">
            <a:avLst/>
          </a:prstGeom>
          <a:solidFill>
            <a:schemeClr val="accent4">
              <a:lumMod val="40000"/>
              <a:lumOff val="60000"/>
            </a:schemeClr>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R</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C</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O</a:t>
            </a:r>
            <a:br>
              <a:rPr lang="en-GB" sz="3600" dirty="0">
                <a:solidFill>
                  <a:schemeClr val="bg1"/>
                </a:solidFill>
                <a:latin typeface="+mn-lt"/>
                <a:cs typeface="+mn-cs"/>
              </a:rPr>
            </a:br>
            <a:r>
              <a:rPr lang="en-GB" sz="3600" dirty="0">
                <a:solidFill>
                  <a:schemeClr val="bg1"/>
                </a:solidFill>
                <a:latin typeface="+mn-lt"/>
                <a:cs typeface="+mn-cs"/>
              </a:rPr>
              <a:t>N</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sp>
        <p:nvSpPr>
          <p:cNvPr id="19460" name="Rectangle 6"/>
          <p:cNvSpPr>
            <a:spLocks noChangeArrowheads="1"/>
          </p:cNvSpPr>
          <p:nvPr/>
        </p:nvSpPr>
        <p:spPr bwMode="auto">
          <a:xfrm>
            <a:off x="900113" y="116632"/>
            <a:ext cx="4824412" cy="646113"/>
          </a:xfrm>
          <a:prstGeom prst="rect">
            <a:avLst/>
          </a:prstGeom>
          <a:noFill/>
          <a:ln w="9525">
            <a:noFill/>
            <a:miter lim="800000"/>
            <a:headEnd/>
            <a:tailEnd/>
          </a:ln>
        </p:spPr>
        <p:txBody>
          <a:bodyPr>
            <a:spAutoFit/>
          </a:bodyPr>
          <a:lstStyle/>
          <a:p>
            <a:r>
              <a:rPr lang="en-GB" sz="3600" dirty="0"/>
              <a:t>Around the world...</a:t>
            </a:r>
          </a:p>
        </p:txBody>
      </p:sp>
      <p:sp>
        <p:nvSpPr>
          <p:cNvPr id="8" name="Rectangle 3"/>
          <p:cNvSpPr txBox="1">
            <a:spLocks noChangeArrowheads="1"/>
          </p:cNvSpPr>
          <p:nvPr/>
        </p:nvSpPr>
        <p:spPr bwMode="auto">
          <a:xfrm>
            <a:off x="0" y="1125538"/>
            <a:ext cx="7019925" cy="5257800"/>
          </a:xfrm>
          <a:prstGeom prst="rect">
            <a:avLst/>
          </a:prstGeom>
          <a:noFill/>
          <a:ln w="9525">
            <a:noFill/>
            <a:miter lim="800000"/>
            <a:headEnd/>
            <a:tailEnd/>
          </a:ln>
        </p:spPr>
        <p:txBody>
          <a:bodyPr/>
          <a:lstStyle/>
          <a:p>
            <a:pPr marL="342900" indent="-342900" algn="ctr" eaLnBrk="0" hangingPunct="0">
              <a:spcBef>
                <a:spcPct val="20000"/>
              </a:spcBef>
              <a:defRPr/>
            </a:pPr>
            <a:endParaRPr lang="en-GB" sz="2800" dirty="0">
              <a:latin typeface="+mn-lt"/>
              <a:cs typeface="+mn-cs"/>
            </a:endParaRPr>
          </a:p>
        </p:txBody>
      </p:sp>
      <p:pic>
        <p:nvPicPr>
          <p:cNvPr id="19465" name="Picture 5" descr="FINAL LOGO-color email small.jpg"/>
          <p:cNvPicPr>
            <a:picLocks noChangeAspect="1"/>
          </p:cNvPicPr>
          <p:nvPr/>
        </p:nvPicPr>
        <p:blipFill>
          <a:blip r:embed="rId3" cstate="screen"/>
          <a:srcRect/>
          <a:stretch>
            <a:fillRect/>
          </a:stretch>
        </p:blipFill>
        <p:spPr bwMode="auto">
          <a:xfrm>
            <a:off x="8351838" y="5983288"/>
            <a:ext cx="792162" cy="874712"/>
          </a:xfrm>
          <a:prstGeom prst="rect">
            <a:avLst/>
          </a:prstGeom>
          <a:noFill/>
          <a:ln w="9525">
            <a:noFill/>
            <a:miter lim="800000"/>
            <a:headEnd/>
            <a:tailEnd/>
          </a:ln>
        </p:spPr>
      </p:pic>
      <p:sp>
        <p:nvSpPr>
          <p:cNvPr id="10" name="Rectangle 9"/>
          <p:cNvSpPr/>
          <p:nvPr/>
        </p:nvSpPr>
        <p:spPr>
          <a:xfrm>
            <a:off x="899592" y="764704"/>
            <a:ext cx="4572000" cy="707886"/>
          </a:xfrm>
          <a:prstGeom prst="rect">
            <a:avLst/>
          </a:prstGeom>
        </p:spPr>
        <p:txBody>
          <a:bodyPr>
            <a:spAutoFit/>
          </a:bodyPr>
          <a:lstStyle/>
          <a:p>
            <a:r>
              <a:rPr lang="en-GB" sz="2000" b="1" dirty="0">
                <a:solidFill>
                  <a:schemeClr val="accent4">
                    <a:lumMod val="75000"/>
                  </a:schemeClr>
                </a:solidFill>
              </a:rPr>
              <a:t>ORIGINS OF </a:t>
            </a:r>
            <a:br>
              <a:rPr lang="en-GB" sz="2000" b="1" dirty="0">
                <a:solidFill>
                  <a:schemeClr val="accent4">
                    <a:lumMod val="75000"/>
                  </a:schemeClr>
                </a:solidFill>
              </a:rPr>
            </a:br>
            <a:r>
              <a:rPr lang="en-GB" sz="2000" b="1" dirty="0">
                <a:solidFill>
                  <a:schemeClr val="accent4">
                    <a:lumMod val="75000"/>
                  </a:schemeClr>
                </a:solidFill>
              </a:rPr>
              <a:t>PARTICIPATORY BUDGETING</a:t>
            </a:r>
            <a:endParaRPr lang="en-GB" sz="2000" dirty="0"/>
          </a:p>
        </p:txBody>
      </p:sp>
      <p:pic>
        <p:nvPicPr>
          <p:cNvPr id="11" name="Picture 8" descr="brazil.gif"/>
          <p:cNvPicPr>
            <a:picLocks noChangeAspect="1"/>
          </p:cNvPicPr>
          <p:nvPr/>
        </p:nvPicPr>
        <p:blipFill>
          <a:blip r:embed="rId4" cstate="screen"/>
          <a:srcRect/>
          <a:stretch>
            <a:fillRect/>
          </a:stretch>
        </p:blipFill>
        <p:spPr bwMode="auto">
          <a:xfrm>
            <a:off x="6228184" y="0"/>
            <a:ext cx="1727845" cy="1869031"/>
          </a:xfrm>
          <a:prstGeom prst="rect">
            <a:avLst/>
          </a:prstGeom>
          <a:noFill/>
          <a:ln w="9525">
            <a:noFill/>
            <a:miter lim="800000"/>
            <a:headEnd/>
            <a:tailEnd/>
          </a:ln>
        </p:spPr>
      </p:pic>
      <p:sp>
        <p:nvSpPr>
          <p:cNvPr id="12" name="Rectangle 11"/>
          <p:cNvSpPr/>
          <p:nvPr/>
        </p:nvSpPr>
        <p:spPr>
          <a:xfrm>
            <a:off x="936104" y="1744648"/>
            <a:ext cx="4572000" cy="3046988"/>
          </a:xfrm>
          <a:prstGeom prst="rect">
            <a:avLst/>
          </a:prstGeom>
        </p:spPr>
        <p:txBody>
          <a:bodyPr>
            <a:spAutoFit/>
          </a:bodyPr>
          <a:lstStyle/>
          <a:p>
            <a:pPr>
              <a:lnSpc>
                <a:spcPct val="80000"/>
              </a:lnSpc>
              <a:spcBef>
                <a:spcPct val="20000"/>
              </a:spcBef>
              <a:buClr>
                <a:srgbClr val="CC0099"/>
              </a:buClr>
            </a:pPr>
            <a:r>
              <a:rPr lang="en-GB" sz="2400" dirty="0" smtClean="0">
                <a:solidFill>
                  <a:srgbClr val="604A7B"/>
                </a:solidFill>
                <a:latin typeface="Calibri" pitchFamily="34" charset="0"/>
              </a:rPr>
              <a:t>Spread across world… </a:t>
            </a:r>
          </a:p>
          <a:p>
            <a:pPr>
              <a:lnSpc>
                <a:spcPct val="80000"/>
              </a:lnSpc>
              <a:spcBef>
                <a:spcPct val="20000"/>
              </a:spcBef>
              <a:buClr>
                <a:srgbClr val="CC0099"/>
              </a:buClr>
            </a:pPr>
            <a:r>
              <a:rPr lang="en-GB" sz="2400" dirty="0" smtClean="0">
                <a:solidFill>
                  <a:srgbClr val="604A7B"/>
                </a:solidFill>
                <a:latin typeface="Calibri" pitchFamily="34" charset="0"/>
              </a:rPr>
              <a:t>e.g. Recife</a:t>
            </a:r>
          </a:p>
          <a:p>
            <a:pPr>
              <a:lnSpc>
                <a:spcPct val="80000"/>
              </a:lnSpc>
              <a:spcBef>
                <a:spcPct val="20000"/>
              </a:spcBef>
              <a:buClr>
                <a:srgbClr val="CC0099"/>
              </a:buClr>
            </a:pPr>
            <a:r>
              <a:rPr lang="en-GB" sz="2400" dirty="0" smtClean="0">
                <a:solidFill>
                  <a:srgbClr val="604A7B"/>
                </a:solidFill>
                <a:latin typeface="Calibri" pitchFamily="34" charset="0"/>
              </a:rPr>
              <a:t>Winner of Reinhart Mons Democracy Prize in 2011</a:t>
            </a:r>
          </a:p>
          <a:p>
            <a:pPr>
              <a:lnSpc>
                <a:spcPct val="80000"/>
              </a:lnSpc>
              <a:spcBef>
                <a:spcPct val="20000"/>
              </a:spcBef>
              <a:buClr>
                <a:srgbClr val="CC0099"/>
              </a:buClr>
            </a:pPr>
            <a:r>
              <a:rPr lang="en-GB" sz="2400" dirty="0" smtClean="0">
                <a:solidFill>
                  <a:srgbClr val="604A7B"/>
                </a:solidFill>
                <a:latin typeface="Calibri" pitchFamily="34" charset="0"/>
              </a:rPr>
              <a:t>Offline and Online participation that reached hundreds of 100,000s of the population.</a:t>
            </a:r>
          </a:p>
          <a:p>
            <a:pPr>
              <a:lnSpc>
                <a:spcPct val="80000"/>
              </a:lnSpc>
              <a:spcBef>
                <a:spcPct val="20000"/>
              </a:spcBef>
              <a:buClr>
                <a:srgbClr val="CC0099"/>
              </a:buClr>
            </a:pPr>
            <a:r>
              <a:rPr lang="en-GB" sz="2400" dirty="0" smtClean="0">
                <a:solidFill>
                  <a:srgbClr val="FF0000"/>
                </a:solidFill>
                <a:latin typeface="Calibri" pitchFamily="34" charset="0"/>
              </a:rPr>
              <a:t>Over 3000 recorded PB experiences worldwide</a:t>
            </a:r>
          </a:p>
        </p:txBody>
      </p:sp>
      <p:pic>
        <p:nvPicPr>
          <p:cNvPr id="36866" name="Picture 2" descr="C:\Documents and Settings\Jez\My Documents\PB\images\brazil pb 11.jpg"/>
          <p:cNvPicPr>
            <a:picLocks noChangeAspect="1" noChangeArrowheads="1"/>
          </p:cNvPicPr>
          <p:nvPr/>
        </p:nvPicPr>
        <p:blipFill>
          <a:blip r:embed="rId5" cstate="screen"/>
          <a:srcRect/>
          <a:stretch>
            <a:fillRect/>
          </a:stretch>
        </p:blipFill>
        <p:spPr bwMode="auto">
          <a:xfrm>
            <a:off x="7452320" y="1196752"/>
            <a:ext cx="1691680" cy="2344609"/>
          </a:xfrm>
          <a:prstGeom prst="rect">
            <a:avLst/>
          </a:prstGeom>
          <a:noFill/>
        </p:spPr>
      </p:pic>
      <p:pic>
        <p:nvPicPr>
          <p:cNvPr id="36867" name="Picture 3" descr="C:\Documents and Settings\Jez\My Documents\PB\images\brazil pb 9.jpg"/>
          <p:cNvPicPr>
            <a:picLocks noChangeAspect="1" noChangeArrowheads="1"/>
          </p:cNvPicPr>
          <p:nvPr/>
        </p:nvPicPr>
        <p:blipFill>
          <a:blip r:embed="rId6" cstate="screen"/>
          <a:srcRect/>
          <a:stretch>
            <a:fillRect/>
          </a:stretch>
        </p:blipFill>
        <p:spPr bwMode="auto">
          <a:xfrm>
            <a:off x="5508104" y="1916832"/>
            <a:ext cx="1877473" cy="2673722"/>
          </a:xfrm>
          <a:prstGeom prst="rect">
            <a:avLst/>
          </a:prstGeom>
          <a:noFill/>
        </p:spPr>
      </p:pic>
      <p:pic>
        <p:nvPicPr>
          <p:cNvPr id="36868" name="Picture 4" descr="C:\Documents and Settings\Jez\My Documents\PB\images\brazil pb.jpg"/>
          <p:cNvPicPr>
            <a:picLocks noChangeAspect="1" noChangeArrowheads="1"/>
          </p:cNvPicPr>
          <p:nvPr/>
        </p:nvPicPr>
        <p:blipFill>
          <a:blip r:embed="rId7" cstate="screen"/>
          <a:srcRect/>
          <a:stretch>
            <a:fillRect/>
          </a:stretch>
        </p:blipFill>
        <p:spPr bwMode="auto">
          <a:xfrm>
            <a:off x="4860032" y="4716388"/>
            <a:ext cx="1543629" cy="2141612"/>
          </a:xfrm>
          <a:prstGeom prst="rect">
            <a:avLst/>
          </a:prstGeom>
          <a:noFill/>
        </p:spPr>
      </p:pic>
      <p:pic>
        <p:nvPicPr>
          <p:cNvPr id="36870" name="Picture 6" descr="C:\Documents and Settings\Jez\My Documents\PB\images\pb ecuador 2005.jpg"/>
          <p:cNvPicPr>
            <a:picLocks noChangeAspect="1" noChangeArrowheads="1"/>
          </p:cNvPicPr>
          <p:nvPr/>
        </p:nvPicPr>
        <p:blipFill>
          <a:blip r:embed="rId8" cstate="screen"/>
          <a:srcRect/>
          <a:stretch>
            <a:fillRect/>
          </a:stretch>
        </p:blipFill>
        <p:spPr bwMode="auto">
          <a:xfrm>
            <a:off x="6899478" y="3852292"/>
            <a:ext cx="2244522" cy="3005708"/>
          </a:xfrm>
          <a:prstGeom prst="rect">
            <a:avLst/>
          </a:prstGeom>
          <a:noFill/>
        </p:spPr>
      </p:pic>
      <p:pic>
        <p:nvPicPr>
          <p:cNvPr id="36869" name="Picture 5" descr="C:\Documents and Settings\Jez\My Documents\PB\images\brazil pb 15.jpg"/>
          <p:cNvPicPr>
            <a:picLocks noChangeAspect="1" noChangeArrowheads="1"/>
          </p:cNvPicPr>
          <p:nvPr/>
        </p:nvPicPr>
        <p:blipFill>
          <a:blip r:embed="rId9" cstate="screen"/>
          <a:srcRect/>
          <a:stretch>
            <a:fillRect/>
          </a:stretch>
        </p:blipFill>
        <p:spPr bwMode="auto">
          <a:xfrm rot="750166">
            <a:off x="6228184" y="5130658"/>
            <a:ext cx="1303908" cy="172734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684213" cy="6858000"/>
          </a:xfrm>
          <a:prstGeom prst="rect">
            <a:avLst/>
          </a:prstGeom>
          <a:solidFill>
            <a:schemeClr val="accent4">
              <a:lumMod val="40000"/>
              <a:lumOff val="60000"/>
            </a:schemeClr>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R</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C</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O</a:t>
            </a:r>
            <a:br>
              <a:rPr lang="en-GB" sz="3600" dirty="0">
                <a:solidFill>
                  <a:schemeClr val="bg1"/>
                </a:solidFill>
                <a:latin typeface="+mn-lt"/>
                <a:cs typeface="+mn-cs"/>
              </a:rPr>
            </a:br>
            <a:r>
              <a:rPr lang="en-GB" sz="3600" dirty="0">
                <a:solidFill>
                  <a:schemeClr val="bg1"/>
                </a:solidFill>
                <a:latin typeface="+mn-lt"/>
                <a:cs typeface="+mn-cs"/>
              </a:rPr>
              <a:t>N</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sp>
        <p:nvSpPr>
          <p:cNvPr id="19460" name="Rectangle 6"/>
          <p:cNvSpPr>
            <a:spLocks noChangeArrowheads="1"/>
          </p:cNvSpPr>
          <p:nvPr/>
        </p:nvSpPr>
        <p:spPr bwMode="auto">
          <a:xfrm>
            <a:off x="900113" y="260350"/>
            <a:ext cx="4824412" cy="646113"/>
          </a:xfrm>
          <a:prstGeom prst="rect">
            <a:avLst/>
          </a:prstGeom>
          <a:noFill/>
          <a:ln w="9525">
            <a:noFill/>
            <a:miter lim="800000"/>
            <a:headEnd/>
            <a:tailEnd/>
          </a:ln>
        </p:spPr>
        <p:txBody>
          <a:bodyPr>
            <a:spAutoFit/>
          </a:bodyPr>
          <a:lstStyle/>
          <a:p>
            <a:r>
              <a:rPr lang="en-GB" sz="3600"/>
              <a:t>Around the world...</a:t>
            </a:r>
          </a:p>
        </p:txBody>
      </p:sp>
      <p:sp>
        <p:nvSpPr>
          <p:cNvPr id="8" name="Rectangle 3"/>
          <p:cNvSpPr txBox="1">
            <a:spLocks noChangeArrowheads="1"/>
          </p:cNvSpPr>
          <p:nvPr/>
        </p:nvSpPr>
        <p:spPr bwMode="auto">
          <a:xfrm>
            <a:off x="0" y="1125538"/>
            <a:ext cx="7019925" cy="5257800"/>
          </a:xfrm>
          <a:prstGeom prst="rect">
            <a:avLst/>
          </a:prstGeom>
          <a:noFill/>
          <a:ln w="9525">
            <a:noFill/>
            <a:miter lim="800000"/>
            <a:headEnd/>
            <a:tailEnd/>
          </a:ln>
        </p:spPr>
        <p:txBody>
          <a:bodyPr/>
          <a:lstStyle/>
          <a:p>
            <a:pPr marL="342900" indent="-342900" algn="ctr" eaLnBrk="0" hangingPunct="0">
              <a:spcBef>
                <a:spcPct val="20000"/>
              </a:spcBef>
              <a:defRPr/>
            </a:pPr>
            <a:endParaRPr lang="en-GB" sz="2800" dirty="0">
              <a:latin typeface="+mn-lt"/>
              <a:cs typeface="+mn-cs"/>
            </a:endParaRPr>
          </a:p>
        </p:txBody>
      </p:sp>
      <p:sp>
        <p:nvSpPr>
          <p:cNvPr id="10" name="Rectangle 9"/>
          <p:cNvSpPr/>
          <p:nvPr/>
        </p:nvSpPr>
        <p:spPr>
          <a:xfrm>
            <a:off x="971600" y="908720"/>
            <a:ext cx="4572000" cy="523220"/>
          </a:xfrm>
          <a:prstGeom prst="rect">
            <a:avLst/>
          </a:prstGeom>
        </p:spPr>
        <p:txBody>
          <a:bodyPr>
            <a:spAutoFit/>
          </a:bodyPr>
          <a:lstStyle/>
          <a:p>
            <a:r>
              <a:rPr lang="en-GB" sz="2800" b="1" dirty="0" smtClean="0">
                <a:solidFill>
                  <a:schemeClr val="accent4">
                    <a:lumMod val="75000"/>
                  </a:schemeClr>
                </a:solidFill>
              </a:rPr>
              <a:t>USA and Canada</a:t>
            </a:r>
            <a:endParaRPr lang="en-GB" sz="2800" dirty="0"/>
          </a:p>
        </p:txBody>
      </p:sp>
      <p:sp>
        <p:nvSpPr>
          <p:cNvPr id="12" name="Rectangle 11"/>
          <p:cNvSpPr/>
          <p:nvPr/>
        </p:nvSpPr>
        <p:spPr>
          <a:xfrm>
            <a:off x="971600" y="1484784"/>
            <a:ext cx="8172400" cy="1791260"/>
          </a:xfrm>
          <a:prstGeom prst="rect">
            <a:avLst/>
          </a:prstGeom>
        </p:spPr>
        <p:txBody>
          <a:bodyPr wrap="square">
            <a:spAutoFit/>
          </a:bodyPr>
          <a:lstStyle/>
          <a:p>
            <a:pPr>
              <a:lnSpc>
                <a:spcPct val="80000"/>
              </a:lnSpc>
              <a:spcBef>
                <a:spcPct val="20000"/>
              </a:spcBef>
              <a:buClr>
                <a:srgbClr val="CC0099"/>
              </a:buClr>
              <a:buFont typeface="Arial" pitchFamily="34" charset="0"/>
              <a:buChar char="•"/>
            </a:pPr>
            <a:r>
              <a:rPr lang="en-GB" sz="2400" dirty="0" smtClean="0">
                <a:solidFill>
                  <a:srgbClr val="604A7B"/>
                </a:solidFill>
                <a:latin typeface="Calibri" pitchFamily="34" charset="0"/>
              </a:rPr>
              <a:t>Chicago was first major programme $1m... </a:t>
            </a:r>
            <a:r>
              <a:rPr lang="en-GB" sz="2400" dirty="0" smtClean="0">
                <a:solidFill>
                  <a:srgbClr val="FF0000"/>
                </a:solidFill>
                <a:latin typeface="Calibri" pitchFamily="34" charset="0"/>
              </a:rPr>
              <a:t>Now $6m</a:t>
            </a:r>
            <a:endParaRPr lang="en-GB" sz="2400" dirty="0">
              <a:solidFill>
                <a:srgbClr val="FF0000"/>
              </a:solidFill>
              <a:latin typeface="Calibri" pitchFamily="34" charset="0"/>
            </a:endParaRPr>
          </a:p>
          <a:p>
            <a:pPr>
              <a:lnSpc>
                <a:spcPct val="80000"/>
              </a:lnSpc>
              <a:spcBef>
                <a:spcPct val="20000"/>
              </a:spcBef>
              <a:buClr>
                <a:srgbClr val="CC0099"/>
              </a:buClr>
              <a:buFont typeface="Arial" pitchFamily="34" charset="0"/>
              <a:buChar char="•"/>
            </a:pPr>
            <a:r>
              <a:rPr lang="en-GB" sz="2400" dirty="0" smtClean="0">
                <a:solidFill>
                  <a:srgbClr val="604A7B"/>
                </a:solidFill>
                <a:latin typeface="Calibri" pitchFamily="34" charset="0"/>
              </a:rPr>
              <a:t>New York growing from $4m ................. to </a:t>
            </a:r>
            <a:r>
              <a:rPr lang="en-GB" sz="2400" dirty="0" smtClean="0">
                <a:solidFill>
                  <a:srgbClr val="FF0000"/>
                </a:solidFill>
                <a:latin typeface="Calibri" pitchFamily="34" charset="0"/>
              </a:rPr>
              <a:t>$32m per year</a:t>
            </a:r>
            <a:endParaRPr lang="en-GB" sz="2400" dirty="0">
              <a:solidFill>
                <a:srgbClr val="FF0000"/>
              </a:solidFill>
              <a:latin typeface="Calibri" pitchFamily="34" charset="0"/>
            </a:endParaRPr>
          </a:p>
          <a:p>
            <a:pPr>
              <a:lnSpc>
                <a:spcPct val="80000"/>
              </a:lnSpc>
              <a:spcBef>
                <a:spcPct val="20000"/>
              </a:spcBef>
              <a:buClr>
                <a:srgbClr val="CC0099"/>
              </a:buClr>
              <a:buFont typeface="Arial" pitchFamily="34" charset="0"/>
              <a:buChar char="•"/>
            </a:pPr>
            <a:r>
              <a:rPr lang="en-GB" sz="2400" dirty="0" smtClean="0">
                <a:solidFill>
                  <a:srgbClr val="604A7B"/>
                </a:solidFill>
                <a:latin typeface="Calibri" pitchFamily="34" charset="0"/>
              </a:rPr>
              <a:t>Vallejo: A </a:t>
            </a:r>
            <a:r>
              <a:rPr lang="en-GB" sz="2400" dirty="0">
                <a:solidFill>
                  <a:srgbClr val="604A7B"/>
                </a:solidFill>
                <a:latin typeface="Calibri" pitchFamily="34" charset="0"/>
              </a:rPr>
              <a:t>C</a:t>
            </a:r>
            <a:r>
              <a:rPr lang="en-GB" sz="2400" dirty="0" smtClean="0">
                <a:solidFill>
                  <a:srgbClr val="604A7B"/>
                </a:solidFill>
                <a:latin typeface="Calibri" pitchFamily="34" charset="0"/>
              </a:rPr>
              <a:t>alifornian success story built on hard times</a:t>
            </a:r>
            <a:endParaRPr lang="en-GB" sz="2400" dirty="0">
              <a:solidFill>
                <a:srgbClr val="604A7B"/>
              </a:solidFill>
              <a:latin typeface="Calibri" pitchFamily="34" charset="0"/>
            </a:endParaRPr>
          </a:p>
          <a:p>
            <a:pPr>
              <a:lnSpc>
                <a:spcPct val="80000"/>
              </a:lnSpc>
              <a:spcBef>
                <a:spcPct val="20000"/>
              </a:spcBef>
              <a:buClr>
                <a:srgbClr val="CC0099"/>
              </a:buClr>
              <a:buFont typeface="Arial" pitchFamily="34" charset="0"/>
              <a:buChar char="•"/>
            </a:pPr>
            <a:r>
              <a:rPr lang="en-GB" sz="2400" dirty="0" smtClean="0">
                <a:solidFill>
                  <a:srgbClr val="604A7B"/>
                </a:solidFill>
                <a:latin typeface="Calibri" pitchFamily="34" charset="0"/>
              </a:rPr>
              <a:t>City </a:t>
            </a:r>
            <a:r>
              <a:rPr lang="en-GB" sz="2400" dirty="0">
                <a:solidFill>
                  <a:srgbClr val="604A7B"/>
                </a:solidFill>
                <a:latin typeface="Calibri" pitchFamily="34" charset="0"/>
              </a:rPr>
              <a:t>of </a:t>
            </a:r>
            <a:r>
              <a:rPr lang="en-GB" sz="2400" dirty="0" smtClean="0">
                <a:solidFill>
                  <a:srgbClr val="604A7B"/>
                </a:solidFill>
                <a:latin typeface="Calibri" pitchFamily="34" charset="0"/>
              </a:rPr>
              <a:t>Boston: 3rd consecutive </a:t>
            </a:r>
            <a:r>
              <a:rPr lang="en-GB" sz="2400" dirty="0">
                <a:solidFill>
                  <a:srgbClr val="604A7B"/>
                </a:solidFill>
                <a:latin typeface="Calibri" pitchFamily="34" charset="0"/>
              </a:rPr>
              <a:t>year </a:t>
            </a:r>
            <a:r>
              <a:rPr lang="en-GB" sz="2400" dirty="0" smtClean="0">
                <a:solidFill>
                  <a:srgbClr val="604A7B"/>
                </a:solidFill>
                <a:latin typeface="Calibri" pitchFamily="34" charset="0"/>
              </a:rPr>
              <a:t>of </a:t>
            </a:r>
            <a:r>
              <a:rPr lang="en-GB" sz="2400" dirty="0" smtClean="0">
                <a:solidFill>
                  <a:srgbClr val="FF0000"/>
                </a:solidFill>
                <a:latin typeface="Calibri" pitchFamily="34" charset="0"/>
              </a:rPr>
              <a:t>$1m</a:t>
            </a:r>
            <a:r>
              <a:rPr lang="en-GB" sz="2400" dirty="0" smtClean="0">
                <a:solidFill>
                  <a:srgbClr val="604A7B"/>
                </a:solidFill>
                <a:latin typeface="Calibri" pitchFamily="34" charset="0"/>
              </a:rPr>
              <a:t> </a:t>
            </a:r>
            <a:r>
              <a:rPr lang="en-GB" sz="2400" dirty="0">
                <a:solidFill>
                  <a:srgbClr val="604A7B"/>
                </a:solidFill>
                <a:latin typeface="Calibri" pitchFamily="34" charset="0"/>
              </a:rPr>
              <a:t>of </a:t>
            </a:r>
            <a:r>
              <a:rPr lang="en-GB" sz="2400" dirty="0" smtClean="0">
                <a:solidFill>
                  <a:srgbClr val="604A7B"/>
                </a:solidFill>
                <a:latin typeface="Calibri" pitchFamily="34" charset="0"/>
              </a:rPr>
              <a:t>PB capital funds     </a:t>
            </a:r>
            <a:br>
              <a:rPr lang="en-GB" sz="2400" dirty="0" smtClean="0">
                <a:solidFill>
                  <a:srgbClr val="604A7B"/>
                </a:solidFill>
                <a:latin typeface="Calibri" pitchFamily="34" charset="0"/>
              </a:rPr>
            </a:br>
            <a:r>
              <a:rPr lang="en-GB" sz="2400" dirty="0" smtClean="0">
                <a:solidFill>
                  <a:srgbClr val="604A7B"/>
                </a:solidFill>
                <a:latin typeface="Calibri" pitchFamily="34" charset="0"/>
              </a:rPr>
              <a:t>  branded as </a:t>
            </a:r>
            <a:r>
              <a:rPr lang="en-GB" sz="2400" dirty="0">
                <a:solidFill>
                  <a:srgbClr val="604A7B"/>
                </a:solidFill>
                <a:latin typeface="Calibri" pitchFamily="34" charset="0"/>
              </a:rPr>
              <a:t> </a:t>
            </a:r>
            <a:r>
              <a:rPr lang="en-GB" sz="2400" dirty="0">
                <a:solidFill>
                  <a:srgbClr val="604A7B"/>
                </a:solidFill>
                <a:latin typeface="Calibri" pitchFamily="34" charset="0"/>
                <a:hlinkClick r:id="rId2"/>
              </a:rPr>
              <a:t>Youth Lead the Change: </a:t>
            </a:r>
            <a:endParaRPr lang="en-GB" sz="2400" dirty="0">
              <a:solidFill>
                <a:srgbClr val="604A7B"/>
              </a:solidFill>
              <a:latin typeface="Calibri" pitchFamily="34" charset="0"/>
            </a:endParaRPr>
          </a:p>
        </p:txBody>
      </p:sp>
      <p:pic>
        <p:nvPicPr>
          <p:cNvPr id="51203" name="Picture 3"/>
          <p:cNvPicPr>
            <a:picLocks noChangeAspect="1" noChangeArrowheads="1"/>
          </p:cNvPicPr>
          <p:nvPr/>
        </p:nvPicPr>
        <p:blipFill>
          <a:blip r:embed="rId3" cstate="screen"/>
          <a:srcRect/>
          <a:stretch>
            <a:fillRect/>
          </a:stretch>
        </p:blipFill>
        <p:spPr bwMode="auto">
          <a:xfrm>
            <a:off x="4139952" y="5541234"/>
            <a:ext cx="2952328" cy="984109"/>
          </a:xfrm>
          <a:prstGeom prst="rect">
            <a:avLst/>
          </a:prstGeom>
          <a:noFill/>
          <a:ln w="9525">
            <a:noFill/>
            <a:miter lim="800000"/>
            <a:headEnd/>
            <a:tailEnd/>
          </a:ln>
        </p:spPr>
      </p:pic>
      <p:pic>
        <p:nvPicPr>
          <p:cNvPr id="51204" name="Picture 4"/>
          <p:cNvPicPr>
            <a:picLocks noChangeAspect="1" noChangeArrowheads="1"/>
          </p:cNvPicPr>
          <p:nvPr/>
        </p:nvPicPr>
        <p:blipFill>
          <a:blip r:embed="rId4" cstate="screen"/>
          <a:srcRect/>
          <a:stretch>
            <a:fillRect/>
          </a:stretch>
        </p:blipFill>
        <p:spPr bwMode="auto">
          <a:xfrm>
            <a:off x="2725582" y="3573016"/>
            <a:ext cx="3678232" cy="1728192"/>
          </a:xfrm>
          <a:prstGeom prst="rect">
            <a:avLst/>
          </a:prstGeom>
          <a:noFill/>
          <a:ln w="9525">
            <a:noFill/>
            <a:miter lim="800000"/>
            <a:headEnd/>
            <a:tailEnd/>
          </a:ln>
        </p:spPr>
      </p:pic>
      <p:pic>
        <p:nvPicPr>
          <p:cNvPr id="51206" name="Picture 6" descr="http://pbnyc.org/sites/default/files/logo_2014_rect_transparent.gif"/>
          <p:cNvPicPr>
            <a:picLocks noChangeAspect="1" noChangeArrowheads="1"/>
          </p:cNvPicPr>
          <p:nvPr/>
        </p:nvPicPr>
        <p:blipFill>
          <a:blip r:embed="rId5" cstate="screen"/>
          <a:srcRect r="50521"/>
          <a:stretch>
            <a:fillRect/>
          </a:stretch>
        </p:blipFill>
        <p:spPr bwMode="auto">
          <a:xfrm>
            <a:off x="7668344" y="5445224"/>
            <a:ext cx="1292566" cy="1231032"/>
          </a:xfrm>
          <a:prstGeom prst="rect">
            <a:avLst/>
          </a:prstGeom>
          <a:noFill/>
        </p:spPr>
      </p:pic>
      <p:pic>
        <p:nvPicPr>
          <p:cNvPr id="51208" name="Picture 8" descr="undefined"/>
          <p:cNvPicPr>
            <a:picLocks noChangeAspect="1" noChangeArrowheads="1"/>
          </p:cNvPicPr>
          <p:nvPr/>
        </p:nvPicPr>
        <p:blipFill>
          <a:blip r:embed="rId6" cstate="screen"/>
          <a:srcRect/>
          <a:stretch>
            <a:fillRect/>
          </a:stretch>
        </p:blipFill>
        <p:spPr bwMode="auto">
          <a:xfrm>
            <a:off x="1115616" y="5445224"/>
            <a:ext cx="2808312" cy="1140175"/>
          </a:xfrm>
          <a:prstGeom prst="rect">
            <a:avLst/>
          </a:prstGeom>
          <a:noFill/>
        </p:spPr>
      </p:pic>
      <p:pic>
        <p:nvPicPr>
          <p:cNvPr id="51210" name="Picture 10" descr="http://pbnyc.org/sites/default/files/acquia_marina_logo.gif"/>
          <p:cNvPicPr>
            <a:picLocks noChangeAspect="1" noChangeArrowheads="1" noCrop="1"/>
          </p:cNvPicPr>
          <p:nvPr/>
        </p:nvPicPr>
        <p:blipFill>
          <a:blip r:embed="rId7" cstate="screen"/>
          <a:srcRect/>
          <a:stretch>
            <a:fillRect/>
          </a:stretch>
        </p:blipFill>
        <p:spPr bwMode="auto">
          <a:xfrm>
            <a:off x="1187624" y="3789040"/>
            <a:ext cx="1104900" cy="1047751"/>
          </a:xfrm>
          <a:prstGeom prst="rect">
            <a:avLst/>
          </a:prstGeom>
          <a:noFill/>
        </p:spPr>
      </p:pic>
      <p:pic>
        <p:nvPicPr>
          <p:cNvPr id="14" name="Picture 13" descr="boston youth pb.jpg"/>
          <p:cNvPicPr>
            <a:picLocks noChangeAspect="1"/>
          </p:cNvPicPr>
          <p:nvPr/>
        </p:nvPicPr>
        <p:blipFill>
          <a:blip r:embed="rId8" cstate="screen"/>
          <a:stretch>
            <a:fillRect/>
          </a:stretch>
        </p:blipFill>
        <p:spPr>
          <a:xfrm>
            <a:off x="6876256" y="3212976"/>
            <a:ext cx="1825905" cy="21682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4">
              <a:lumMod val="40000"/>
              <a:lumOff val="60000"/>
            </a:schemeClr>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R</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C</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O</a:t>
            </a:r>
            <a:br>
              <a:rPr lang="en-GB" sz="3600" dirty="0">
                <a:solidFill>
                  <a:schemeClr val="bg1"/>
                </a:solidFill>
                <a:latin typeface="+mn-lt"/>
                <a:cs typeface="+mn-cs"/>
              </a:rPr>
            </a:br>
            <a:r>
              <a:rPr lang="en-GB" sz="3600" dirty="0">
                <a:solidFill>
                  <a:schemeClr val="bg1"/>
                </a:solidFill>
                <a:latin typeface="+mn-lt"/>
                <a:cs typeface="+mn-cs"/>
              </a:rPr>
              <a:t>N</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sp>
        <p:nvSpPr>
          <p:cNvPr id="19460" name="Rectangle 6"/>
          <p:cNvSpPr>
            <a:spLocks noChangeArrowheads="1"/>
          </p:cNvSpPr>
          <p:nvPr/>
        </p:nvSpPr>
        <p:spPr bwMode="auto">
          <a:xfrm>
            <a:off x="900113" y="260350"/>
            <a:ext cx="4824412" cy="646113"/>
          </a:xfrm>
          <a:prstGeom prst="rect">
            <a:avLst/>
          </a:prstGeom>
          <a:noFill/>
          <a:ln w="9525">
            <a:noFill/>
            <a:miter lim="800000"/>
            <a:headEnd/>
            <a:tailEnd/>
          </a:ln>
        </p:spPr>
        <p:txBody>
          <a:bodyPr>
            <a:spAutoFit/>
          </a:bodyPr>
          <a:lstStyle/>
          <a:p>
            <a:r>
              <a:rPr lang="en-GB" sz="3600"/>
              <a:t>Around the world...</a:t>
            </a:r>
          </a:p>
        </p:txBody>
      </p:sp>
      <p:sp>
        <p:nvSpPr>
          <p:cNvPr id="8" name="Rectangle 3"/>
          <p:cNvSpPr txBox="1">
            <a:spLocks noChangeArrowheads="1"/>
          </p:cNvSpPr>
          <p:nvPr/>
        </p:nvSpPr>
        <p:spPr bwMode="auto">
          <a:xfrm>
            <a:off x="0" y="1125538"/>
            <a:ext cx="7019925" cy="5257800"/>
          </a:xfrm>
          <a:prstGeom prst="rect">
            <a:avLst/>
          </a:prstGeom>
          <a:noFill/>
          <a:ln w="9525">
            <a:noFill/>
            <a:miter lim="800000"/>
            <a:headEnd/>
            <a:tailEnd/>
          </a:ln>
        </p:spPr>
        <p:txBody>
          <a:bodyPr/>
          <a:lstStyle/>
          <a:p>
            <a:pPr marL="342900" indent="-342900" algn="ctr" eaLnBrk="0" hangingPunct="0">
              <a:spcBef>
                <a:spcPct val="20000"/>
              </a:spcBef>
              <a:defRPr/>
            </a:pPr>
            <a:r>
              <a:rPr lang="en-GB" sz="2800" dirty="0">
                <a:latin typeface="+mn-lt"/>
                <a:cs typeface="+mn-cs"/>
              </a:rPr>
              <a:t>BELO HORIZONTE, BRAZIL</a:t>
            </a:r>
          </a:p>
          <a:p>
            <a:pPr marL="342900" indent="-342900" algn="ctr" eaLnBrk="0" hangingPunct="0">
              <a:spcBef>
                <a:spcPct val="20000"/>
              </a:spcBef>
              <a:defRPr/>
            </a:pPr>
            <a:r>
              <a:rPr lang="en-GB" sz="2800" dirty="0">
                <a:latin typeface="+mn-lt"/>
                <a:cs typeface="+mn-cs"/>
              </a:rPr>
              <a:t>The city that ended hunger</a:t>
            </a:r>
          </a:p>
          <a:p>
            <a:pPr marL="342900" indent="-342900" algn="ctr" eaLnBrk="0" hangingPunct="0">
              <a:spcBef>
                <a:spcPct val="20000"/>
              </a:spcBef>
              <a:defRPr/>
            </a:pPr>
            <a:endParaRPr lang="en-GB" sz="3200" dirty="0">
              <a:latin typeface="+mn-lt"/>
              <a:cs typeface="+mn-cs"/>
            </a:endParaRPr>
          </a:p>
          <a:p>
            <a:pPr marL="342900" indent="-342900" algn="ctr" eaLnBrk="0" hangingPunct="0">
              <a:spcBef>
                <a:spcPct val="20000"/>
              </a:spcBef>
              <a:defRPr/>
            </a:pPr>
            <a:r>
              <a:rPr lang="en-GB" sz="3200" dirty="0">
                <a:latin typeface="+mn-lt"/>
                <a:cs typeface="+mn-cs"/>
              </a:rPr>
              <a:t>“To search for solutions to</a:t>
            </a:r>
            <a:br>
              <a:rPr lang="en-GB" sz="3200" dirty="0">
                <a:latin typeface="+mn-lt"/>
                <a:cs typeface="+mn-cs"/>
              </a:rPr>
            </a:br>
            <a:r>
              <a:rPr lang="en-GB" sz="3200" dirty="0">
                <a:latin typeface="+mn-lt"/>
                <a:cs typeface="+mn-cs"/>
              </a:rPr>
              <a:t> hunger means to act </a:t>
            </a:r>
            <a:br>
              <a:rPr lang="en-GB" sz="3200" dirty="0">
                <a:latin typeface="+mn-lt"/>
                <a:cs typeface="+mn-cs"/>
              </a:rPr>
            </a:br>
            <a:r>
              <a:rPr lang="en-GB" sz="3200" dirty="0">
                <a:latin typeface="+mn-lt"/>
                <a:cs typeface="+mn-cs"/>
              </a:rPr>
              <a:t>within the principle that …. </a:t>
            </a:r>
          </a:p>
          <a:p>
            <a:pPr marL="342900" indent="-342900" algn="ctr" eaLnBrk="0" hangingPunct="0">
              <a:spcBef>
                <a:spcPct val="20000"/>
              </a:spcBef>
              <a:defRPr/>
            </a:pPr>
            <a:r>
              <a:rPr lang="en-GB" sz="3600" dirty="0">
                <a:latin typeface="+mn-lt"/>
                <a:cs typeface="+mn-cs"/>
              </a:rPr>
              <a:t>	</a:t>
            </a:r>
            <a:r>
              <a:rPr lang="en-GB" sz="3600" b="1" dirty="0">
                <a:solidFill>
                  <a:srgbClr val="FF0000"/>
                </a:solidFill>
                <a:latin typeface="+mn-lt"/>
                <a:cs typeface="+mn-cs"/>
              </a:rPr>
              <a:t>the status of a citizen</a:t>
            </a:r>
            <a:br>
              <a:rPr lang="en-GB" sz="3600" b="1" dirty="0">
                <a:solidFill>
                  <a:srgbClr val="FF0000"/>
                </a:solidFill>
                <a:latin typeface="+mn-lt"/>
                <a:cs typeface="+mn-cs"/>
              </a:rPr>
            </a:br>
            <a:r>
              <a:rPr lang="en-GB" sz="3600" b="1" dirty="0">
                <a:solidFill>
                  <a:srgbClr val="FF0000"/>
                </a:solidFill>
                <a:latin typeface="+mn-lt"/>
                <a:cs typeface="+mn-cs"/>
              </a:rPr>
              <a:t>surpasses that of </a:t>
            </a:r>
            <a:br>
              <a:rPr lang="en-GB" sz="3600" b="1" dirty="0">
                <a:solidFill>
                  <a:srgbClr val="FF0000"/>
                </a:solidFill>
                <a:latin typeface="+mn-lt"/>
                <a:cs typeface="+mn-cs"/>
              </a:rPr>
            </a:br>
            <a:r>
              <a:rPr lang="en-GB" sz="3600" b="1" dirty="0">
                <a:solidFill>
                  <a:srgbClr val="FF0000"/>
                </a:solidFill>
                <a:latin typeface="+mn-lt"/>
                <a:cs typeface="+mn-cs"/>
              </a:rPr>
              <a:t>   a mere consumer.”</a:t>
            </a:r>
            <a:endParaRPr lang="en-GB" sz="2800" dirty="0">
              <a:latin typeface="+mn-lt"/>
              <a:cs typeface="+mn-cs"/>
            </a:endParaRPr>
          </a:p>
        </p:txBody>
      </p:sp>
      <p:pic>
        <p:nvPicPr>
          <p:cNvPr id="19462" name="Picture 4"/>
          <p:cNvPicPr>
            <a:picLocks noChangeAspect="1" noChangeArrowheads="1"/>
          </p:cNvPicPr>
          <p:nvPr/>
        </p:nvPicPr>
        <p:blipFill>
          <a:blip r:embed="rId3" cstate="screen"/>
          <a:srcRect/>
          <a:stretch>
            <a:fillRect/>
          </a:stretch>
        </p:blipFill>
        <p:spPr bwMode="auto">
          <a:xfrm>
            <a:off x="7048500" y="0"/>
            <a:ext cx="2095500" cy="1571625"/>
          </a:xfrm>
          <a:prstGeom prst="rect">
            <a:avLst/>
          </a:prstGeom>
          <a:noFill/>
          <a:ln w="9525">
            <a:noFill/>
            <a:miter lim="800000"/>
            <a:headEnd/>
            <a:tailEnd/>
          </a:ln>
        </p:spPr>
      </p:pic>
      <p:pic>
        <p:nvPicPr>
          <p:cNvPr id="19463" name="Picture 5"/>
          <p:cNvPicPr>
            <a:picLocks noChangeAspect="1" noChangeArrowheads="1"/>
          </p:cNvPicPr>
          <p:nvPr/>
        </p:nvPicPr>
        <p:blipFill>
          <a:blip r:embed="rId4" cstate="screen"/>
          <a:srcRect/>
          <a:stretch>
            <a:fillRect/>
          </a:stretch>
        </p:blipFill>
        <p:spPr bwMode="auto">
          <a:xfrm>
            <a:off x="7048500" y="2060575"/>
            <a:ext cx="2095500" cy="1571625"/>
          </a:xfrm>
          <a:prstGeom prst="rect">
            <a:avLst/>
          </a:prstGeom>
          <a:noFill/>
          <a:ln w="9525">
            <a:noFill/>
            <a:miter lim="800000"/>
            <a:headEnd/>
            <a:tailEnd/>
          </a:ln>
        </p:spPr>
      </p:pic>
      <p:pic>
        <p:nvPicPr>
          <p:cNvPr id="19464" name="Picture 6"/>
          <p:cNvPicPr>
            <a:picLocks noChangeAspect="1" noChangeArrowheads="1"/>
          </p:cNvPicPr>
          <p:nvPr/>
        </p:nvPicPr>
        <p:blipFill>
          <a:blip r:embed="rId5" cstate="screen"/>
          <a:srcRect/>
          <a:stretch>
            <a:fillRect/>
          </a:stretch>
        </p:blipFill>
        <p:spPr bwMode="auto">
          <a:xfrm>
            <a:off x="7048500" y="4067175"/>
            <a:ext cx="2095500"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New logo small.jpg"/>
          <p:cNvPicPr>
            <a:picLocks noChangeAspect="1"/>
          </p:cNvPicPr>
          <p:nvPr/>
        </p:nvPicPr>
        <p:blipFill>
          <a:blip r:embed="rId2" cstate="screen"/>
          <a:srcRect/>
          <a:stretch>
            <a:fillRect/>
          </a:stretch>
        </p:blipFill>
        <p:spPr bwMode="auto">
          <a:xfrm>
            <a:off x="7164388" y="6092825"/>
            <a:ext cx="1979612" cy="762000"/>
          </a:xfrm>
          <a:prstGeom prst="rect">
            <a:avLst/>
          </a:prstGeom>
          <a:noFill/>
          <a:ln w="9525">
            <a:noFill/>
            <a:miter lim="800000"/>
            <a:headEnd/>
            <a:tailEnd/>
          </a:ln>
        </p:spPr>
      </p:pic>
      <p:sp>
        <p:nvSpPr>
          <p:cNvPr id="5" name="TextBox 4"/>
          <p:cNvSpPr txBox="1"/>
          <p:nvPr/>
        </p:nvSpPr>
        <p:spPr>
          <a:xfrm>
            <a:off x="0" y="0"/>
            <a:ext cx="684213" cy="6858000"/>
          </a:xfrm>
          <a:prstGeom prst="rect">
            <a:avLst/>
          </a:prstGeom>
          <a:solidFill>
            <a:schemeClr val="accent4">
              <a:lumMod val="40000"/>
              <a:lumOff val="60000"/>
            </a:schemeClr>
          </a:solidFill>
        </p:spPr>
        <p:txBody>
          <a:bodyPr/>
          <a:lstStyle/>
          <a:p>
            <a:pPr algn="ctr" fontAlgn="auto">
              <a:lnSpc>
                <a:spcPts val="3400"/>
              </a:lnSpc>
              <a:spcBef>
                <a:spcPts val="0"/>
              </a:spcBef>
              <a:spcAft>
                <a:spcPts val="0"/>
              </a:spcAft>
              <a:defRPr/>
            </a:pPr>
            <a:endParaRPr lang="en-GB" sz="3600" dirty="0">
              <a:solidFill>
                <a:schemeClr val="bg1"/>
              </a:solidFill>
              <a:latin typeface="+mn-lt"/>
              <a:cs typeface="+mn-cs"/>
            </a:endParaRPr>
          </a:p>
          <a:p>
            <a:pPr algn="ctr" fontAlgn="auto">
              <a:lnSpc>
                <a:spcPts val="3400"/>
              </a:lnSpc>
              <a:spcBef>
                <a:spcPts val="0"/>
              </a:spcBef>
              <a:spcAft>
                <a:spcPts val="0"/>
              </a:spcAft>
              <a:defRPr/>
            </a:pP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R</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C</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P</a:t>
            </a:r>
            <a:br>
              <a:rPr lang="en-GB" sz="3600" dirty="0">
                <a:solidFill>
                  <a:schemeClr val="bg1"/>
                </a:solidFill>
                <a:latin typeface="+mn-lt"/>
                <a:cs typeface="+mn-cs"/>
              </a:rPr>
            </a:br>
            <a:r>
              <a:rPr lang="en-GB" sz="3600" dirty="0">
                <a:solidFill>
                  <a:schemeClr val="bg1"/>
                </a:solidFill>
                <a:latin typeface="+mn-lt"/>
                <a:cs typeface="+mn-cs"/>
              </a:rPr>
              <a:t>A</a:t>
            </a:r>
            <a:br>
              <a:rPr lang="en-GB" sz="3600" dirty="0">
                <a:solidFill>
                  <a:schemeClr val="bg1"/>
                </a:solidFill>
                <a:latin typeface="+mn-lt"/>
                <a:cs typeface="+mn-cs"/>
              </a:rPr>
            </a:br>
            <a:r>
              <a:rPr lang="en-GB" sz="3600" dirty="0">
                <a:solidFill>
                  <a:schemeClr val="bg1"/>
                </a:solidFill>
                <a:latin typeface="+mn-lt"/>
                <a:cs typeface="+mn-cs"/>
              </a:rPr>
              <a:t>T</a:t>
            </a:r>
            <a:br>
              <a:rPr lang="en-GB" sz="3600" dirty="0">
                <a:solidFill>
                  <a:schemeClr val="bg1"/>
                </a:solidFill>
                <a:latin typeface="+mn-lt"/>
                <a:cs typeface="+mn-cs"/>
              </a:rPr>
            </a:br>
            <a:r>
              <a:rPr lang="en-GB" sz="3600" dirty="0">
                <a:solidFill>
                  <a:schemeClr val="bg1"/>
                </a:solidFill>
                <a:latin typeface="+mn-lt"/>
                <a:cs typeface="+mn-cs"/>
              </a:rPr>
              <a:t>I</a:t>
            </a:r>
            <a:br>
              <a:rPr lang="en-GB" sz="3600" dirty="0">
                <a:solidFill>
                  <a:schemeClr val="bg1"/>
                </a:solidFill>
                <a:latin typeface="+mn-lt"/>
                <a:cs typeface="+mn-cs"/>
              </a:rPr>
            </a:br>
            <a:r>
              <a:rPr lang="en-GB" sz="3600" dirty="0">
                <a:solidFill>
                  <a:schemeClr val="bg1"/>
                </a:solidFill>
                <a:latin typeface="+mn-lt"/>
                <a:cs typeface="+mn-cs"/>
              </a:rPr>
              <a:t>O</a:t>
            </a:r>
            <a:br>
              <a:rPr lang="en-GB" sz="3600" dirty="0">
                <a:solidFill>
                  <a:schemeClr val="bg1"/>
                </a:solidFill>
                <a:latin typeface="+mn-lt"/>
                <a:cs typeface="+mn-cs"/>
              </a:rPr>
            </a:br>
            <a:r>
              <a:rPr lang="en-GB" sz="3600" dirty="0">
                <a:solidFill>
                  <a:schemeClr val="bg1"/>
                </a:solidFill>
                <a:latin typeface="+mn-lt"/>
                <a:cs typeface="+mn-cs"/>
              </a:rPr>
              <a:t>N</a:t>
            </a:r>
            <a:endParaRPr lang="en-GB" sz="4000" dirty="0">
              <a:solidFill>
                <a:schemeClr val="bg1"/>
              </a:solidFill>
              <a:latin typeface="+mn-lt"/>
              <a:cs typeface="+mn-cs"/>
            </a:endParaRPr>
          </a:p>
          <a:p>
            <a:pPr algn="ctr" fontAlgn="auto">
              <a:lnSpc>
                <a:spcPts val="4600"/>
              </a:lnSpc>
              <a:spcBef>
                <a:spcPts val="0"/>
              </a:spcBef>
              <a:spcAft>
                <a:spcPts val="0"/>
              </a:spcAft>
              <a:defRPr/>
            </a:pPr>
            <a:endParaRPr lang="en-GB" sz="5400" dirty="0">
              <a:solidFill>
                <a:schemeClr val="bg1"/>
              </a:solidFill>
              <a:latin typeface="+mn-lt"/>
              <a:cs typeface="+mn-cs"/>
            </a:endParaRPr>
          </a:p>
        </p:txBody>
      </p:sp>
      <p:pic>
        <p:nvPicPr>
          <p:cNvPr id="23556" name="Picture 5" descr="FINAL LOGO-color email small.jpg"/>
          <p:cNvPicPr>
            <a:picLocks noChangeAspect="1"/>
          </p:cNvPicPr>
          <p:nvPr/>
        </p:nvPicPr>
        <p:blipFill>
          <a:blip r:embed="rId3" cstate="screen"/>
          <a:srcRect/>
          <a:stretch>
            <a:fillRect/>
          </a:stretch>
        </p:blipFill>
        <p:spPr bwMode="auto">
          <a:xfrm>
            <a:off x="6300788" y="5983288"/>
            <a:ext cx="792162" cy="874712"/>
          </a:xfrm>
          <a:prstGeom prst="rect">
            <a:avLst/>
          </a:prstGeom>
          <a:noFill/>
          <a:ln w="9525">
            <a:noFill/>
            <a:miter lim="800000"/>
            <a:headEnd/>
            <a:tailEnd/>
          </a:ln>
        </p:spPr>
      </p:pic>
      <p:sp>
        <p:nvSpPr>
          <p:cNvPr id="23557" name="Rectangle 2"/>
          <p:cNvSpPr>
            <a:spLocks noGrp="1" noChangeArrowheads="1"/>
          </p:cNvSpPr>
          <p:nvPr>
            <p:ph type="title"/>
          </p:nvPr>
        </p:nvSpPr>
        <p:spPr>
          <a:xfrm>
            <a:off x="755650" y="0"/>
            <a:ext cx="8229600" cy="1143000"/>
          </a:xfrm>
        </p:spPr>
        <p:txBody>
          <a:bodyPr/>
          <a:lstStyle/>
          <a:p>
            <a:pPr eaLnBrk="1" hangingPunct="1"/>
            <a:r>
              <a:rPr lang="en-GB" dirty="0" smtClean="0"/>
              <a:t>Two basic models in the UK</a:t>
            </a:r>
            <a:endParaRPr lang="en-US" dirty="0" smtClean="0"/>
          </a:p>
        </p:txBody>
      </p:sp>
      <p:sp>
        <p:nvSpPr>
          <p:cNvPr id="8" name="Rectangle 3"/>
          <p:cNvSpPr txBox="1">
            <a:spLocks noChangeArrowheads="1"/>
          </p:cNvSpPr>
          <p:nvPr/>
        </p:nvSpPr>
        <p:spPr bwMode="auto">
          <a:xfrm>
            <a:off x="755576" y="1412776"/>
            <a:ext cx="6336704" cy="4852988"/>
          </a:xfrm>
          <a:prstGeom prst="rect">
            <a:avLst/>
          </a:prstGeom>
          <a:noFill/>
          <a:ln w="9525">
            <a:noFill/>
            <a:miter lim="800000"/>
            <a:headEnd/>
            <a:tailEnd/>
          </a:ln>
        </p:spPr>
        <p:txBody>
          <a:bodyPr/>
          <a:lstStyle/>
          <a:p>
            <a:pPr marL="342900" indent="-342900">
              <a:spcBef>
                <a:spcPct val="20000"/>
              </a:spcBef>
              <a:buFont typeface="Arial" charset="0"/>
              <a:buChar char="•"/>
              <a:defRPr/>
            </a:pPr>
            <a:r>
              <a:rPr lang="en-GB" sz="3200" dirty="0" smtClean="0">
                <a:solidFill>
                  <a:srgbClr val="FF0000"/>
                </a:solidFill>
                <a:latin typeface="+mn-lt"/>
                <a:cs typeface="+mn-cs"/>
              </a:rPr>
              <a:t>Participatory Grant making</a:t>
            </a:r>
          </a:p>
          <a:p>
            <a:pPr marL="342900" indent="-342900">
              <a:spcBef>
                <a:spcPct val="20000"/>
              </a:spcBef>
              <a:defRPr/>
            </a:pPr>
            <a:r>
              <a:rPr lang="en-GB" sz="3200" dirty="0" smtClean="0">
                <a:latin typeface="+mn-lt"/>
                <a:cs typeface="+mn-cs"/>
              </a:rPr>
              <a:t>     Local people deciding on     </a:t>
            </a:r>
            <a:br>
              <a:rPr lang="en-GB" sz="3200" dirty="0" smtClean="0">
                <a:latin typeface="+mn-lt"/>
                <a:cs typeface="+mn-cs"/>
              </a:rPr>
            </a:br>
            <a:r>
              <a:rPr lang="en-GB" sz="3200" dirty="0" smtClean="0">
                <a:latin typeface="+mn-lt"/>
                <a:cs typeface="+mn-cs"/>
              </a:rPr>
              <a:t>       local funding</a:t>
            </a:r>
          </a:p>
          <a:p>
            <a:pPr marL="342900" indent="-342900">
              <a:spcBef>
                <a:spcPct val="20000"/>
              </a:spcBef>
              <a:defRPr/>
            </a:pPr>
            <a:endParaRPr lang="en-GB" dirty="0" smtClean="0">
              <a:latin typeface="+mn-lt"/>
              <a:cs typeface="+mn-cs"/>
            </a:endParaRPr>
          </a:p>
          <a:p>
            <a:pPr marL="342900" indent="-342900">
              <a:spcBef>
                <a:spcPct val="20000"/>
              </a:spcBef>
              <a:buFont typeface="Arial" charset="0"/>
              <a:buChar char="•"/>
              <a:defRPr/>
            </a:pPr>
            <a:r>
              <a:rPr lang="en-GB" sz="3200" dirty="0" smtClean="0">
                <a:solidFill>
                  <a:srgbClr val="FF0000"/>
                </a:solidFill>
                <a:latin typeface="+mn-lt"/>
                <a:cs typeface="+mn-cs"/>
              </a:rPr>
              <a:t>Community Led Commissioning</a:t>
            </a:r>
          </a:p>
          <a:p>
            <a:pPr marL="342900" indent="-342900">
              <a:spcBef>
                <a:spcPct val="20000"/>
              </a:spcBef>
              <a:defRPr/>
            </a:pPr>
            <a:r>
              <a:rPr lang="en-GB" sz="3200" dirty="0" smtClean="0">
                <a:latin typeface="+mn-lt"/>
                <a:cs typeface="+mn-cs"/>
              </a:rPr>
              <a:t>     aka Community Budgets</a:t>
            </a:r>
            <a:endParaRPr lang="en-GB" sz="3200" dirty="0">
              <a:latin typeface="+mn-lt"/>
              <a:cs typeface="+mn-cs"/>
            </a:endParaRPr>
          </a:p>
          <a:p>
            <a:pPr marL="342900" indent="-342900">
              <a:spcBef>
                <a:spcPct val="20000"/>
              </a:spcBef>
              <a:buFont typeface="Arial" charset="0"/>
              <a:buChar char="•"/>
              <a:defRPr/>
            </a:pPr>
            <a:endParaRPr lang="en-GB" sz="2800" dirty="0">
              <a:latin typeface="+mn-lt"/>
              <a:cs typeface="+mn-cs"/>
            </a:endParaRPr>
          </a:p>
        </p:txBody>
      </p:sp>
      <p:pic>
        <p:nvPicPr>
          <p:cNvPr id="9" name="Picture 8" descr="Adactus You decide 2015.jpg"/>
          <p:cNvPicPr>
            <a:picLocks noChangeAspect="1"/>
          </p:cNvPicPr>
          <p:nvPr/>
        </p:nvPicPr>
        <p:blipFill>
          <a:blip r:embed="rId4" cstate="screen">
            <a:lum bright="24000"/>
          </a:blip>
          <a:stretch>
            <a:fillRect/>
          </a:stretch>
        </p:blipFill>
        <p:spPr>
          <a:xfrm>
            <a:off x="5868144" y="1412776"/>
            <a:ext cx="2765688" cy="1679168"/>
          </a:xfrm>
          <a:prstGeom prst="rect">
            <a:avLst/>
          </a:prstGeom>
        </p:spPr>
      </p:pic>
      <p:pic>
        <p:nvPicPr>
          <p:cNvPr id="10" name="Picture 9" descr="Argentina PB cartoon.jpg"/>
          <p:cNvPicPr>
            <a:picLocks noChangeAspect="1"/>
          </p:cNvPicPr>
          <p:nvPr/>
        </p:nvPicPr>
        <p:blipFill>
          <a:blip r:embed="rId5" cstate="screen"/>
          <a:srcRect/>
          <a:stretch>
            <a:fillRect/>
          </a:stretch>
        </p:blipFill>
        <p:spPr>
          <a:xfrm>
            <a:off x="1115616" y="4581128"/>
            <a:ext cx="4620768" cy="176783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624</Words>
  <Application>Microsoft Office PowerPoint</Application>
  <PresentationFormat>On-screen Show (4:3)</PresentationFormat>
  <Paragraphs>269</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The Empowerment Line PB works in different ways, but should be meaningful and change how money is spent</vt:lpstr>
      <vt:lpstr>PowerPoint Presentation</vt:lpstr>
      <vt:lpstr>PowerPoint Presentation</vt:lpstr>
      <vt:lpstr>PowerPoint Presentation</vt:lpstr>
      <vt:lpstr>PowerPoint Presentation</vt:lpstr>
      <vt:lpstr>Two basic models in the UK</vt:lpstr>
      <vt:lpstr>What I believe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 to 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Carey</cp:lastModifiedBy>
  <cp:revision>34</cp:revision>
  <dcterms:created xsi:type="dcterms:W3CDTF">2013-07-14T20:33:27Z</dcterms:created>
  <dcterms:modified xsi:type="dcterms:W3CDTF">2015-11-11T19:39:46Z</dcterms:modified>
</cp:coreProperties>
</file>