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2" r:id="rId3"/>
    <p:sldId id="258" r:id="rId4"/>
    <p:sldId id="259" r:id="rId5"/>
    <p:sldId id="260" r:id="rId6"/>
    <p:sldId id="267" r:id="rId7"/>
    <p:sldId id="261" r:id="rId8"/>
    <p:sldId id="257" r:id="rId9"/>
    <p:sldId id="263" r:id="rId10"/>
    <p:sldId id="264" r:id="rId11"/>
    <p:sldId id="265" r:id="rId12"/>
    <p:sldId id="266" r:id="rId13"/>
    <p:sldId id="268" r:id="rId14"/>
    <p:sldId id="269" r:id="rId15"/>
    <p:sldId id="270" r:id="rId16"/>
    <p:sldId id="271" r:id="rId17"/>
    <p:sldId id="272" r:id="rId18"/>
    <p:sldId id="273" r:id="rId19"/>
    <p:sldId id="274" r:id="rId20"/>
    <p:sldId id="278" r:id="rId21"/>
    <p:sldId id="276" r:id="rId22"/>
    <p:sldId id="275" r:id="rId23"/>
    <p:sldId id="277" r:id="rId24"/>
    <p:sldId id="28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7A73A-A41F-4FF7-B12D-3D427D7A4713}" type="doc">
      <dgm:prSet loTypeId="urn:microsoft.com/office/officeart/2005/8/layout/hProcess3" loCatId="process" qsTypeId="urn:microsoft.com/office/officeart/2005/8/quickstyle/simple1" qsCatId="simple" csTypeId="urn:microsoft.com/office/officeart/2005/8/colors/accent1_2" csCatId="accent1" phldr="0"/>
      <dgm:spPr/>
    </dgm:pt>
    <dgm:pt modelId="{D05AC4AA-F12E-4B26-8112-920B10716224}">
      <dgm:prSet phldrT="[Text]" phldr="1"/>
      <dgm:spPr/>
      <dgm:t>
        <a:bodyPr/>
        <a:lstStyle/>
        <a:p>
          <a:endParaRPr lang="en-GB" dirty="0"/>
        </a:p>
      </dgm:t>
    </dgm:pt>
    <dgm:pt modelId="{7D858581-F535-481A-90C2-79755854A115}" type="parTrans" cxnId="{1F1E10BC-199E-478F-BA2F-D44C48EEC623}">
      <dgm:prSet/>
      <dgm:spPr/>
      <dgm:t>
        <a:bodyPr/>
        <a:lstStyle/>
        <a:p>
          <a:endParaRPr lang="en-GB"/>
        </a:p>
      </dgm:t>
    </dgm:pt>
    <dgm:pt modelId="{8443F971-B23C-4E03-A4C5-3A38B8EBDF98}" type="sibTrans" cxnId="{1F1E10BC-199E-478F-BA2F-D44C48EEC623}">
      <dgm:prSet/>
      <dgm:spPr/>
      <dgm:t>
        <a:bodyPr/>
        <a:lstStyle/>
        <a:p>
          <a:endParaRPr lang="en-GB"/>
        </a:p>
      </dgm:t>
    </dgm:pt>
    <dgm:pt modelId="{094B2788-1534-4F6B-B032-641F25AC376D}">
      <dgm:prSet phldrT="[Text]" phldr="1"/>
      <dgm:spPr/>
      <dgm:t>
        <a:bodyPr/>
        <a:lstStyle/>
        <a:p>
          <a:endParaRPr lang="en-GB"/>
        </a:p>
      </dgm:t>
    </dgm:pt>
    <dgm:pt modelId="{B78DE09F-5109-4F26-8A64-B138E54918B1}" type="parTrans" cxnId="{93B140AD-7CB9-4183-AE72-9662BBC521C6}">
      <dgm:prSet/>
      <dgm:spPr/>
      <dgm:t>
        <a:bodyPr/>
        <a:lstStyle/>
        <a:p>
          <a:endParaRPr lang="en-GB"/>
        </a:p>
      </dgm:t>
    </dgm:pt>
    <dgm:pt modelId="{FC61D93F-1410-46D6-845D-C75F4D64EF7A}" type="sibTrans" cxnId="{93B140AD-7CB9-4183-AE72-9662BBC521C6}">
      <dgm:prSet/>
      <dgm:spPr/>
      <dgm:t>
        <a:bodyPr/>
        <a:lstStyle/>
        <a:p>
          <a:endParaRPr lang="en-GB"/>
        </a:p>
      </dgm:t>
    </dgm:pt>
    <dgm:pt modelId="{A90C6337-C67D-42D5-8E4E-393B3BC8F6D7}">
      <dgm:prSet phldrT="[Text]" phldr="1"/>
      <dgm:spPr/>
      <dgm:t>
        <a:bodyPr/>
        <a:lstStyle/>
        <a:p>
          <a:endParaRPr lang="en-GB"/>
        </a:p>
      </dgm:t>
    </dgm:pt>
    <dgm:pt modelId="{ADCD3CB6-37BA-4FD3-951C-B018B64FDC10}" type="parTrans" cxnId="{1FA733EA-68D9-4F76-ABD3-C5FDD9673E14}">
      <dgm:prSet/>
      <dgm:spPr/>
      <dgm:t>
        <a:bodyPr/>
        <a:lstStyle/>
        <a:p>
          <a:endParaRPr lang="en-GB"/>
        </a:p>
      </dgm:t>
    </dgm:pt>
    <dgm:pt modelId="{C34F0400-C175-4DAB-9B7E-A343CF0F285E}" type="sibTrans" cxnId="{1FA733EA-68D9-4F76-ABD3-C5FDD9673E14}">
      <dgm:prSet/>
      <dgm:spPr/>
      <dgm:t>
        <a:bodyPr/>
        <a:lstStyle/>
        <a:p>
          <a:endParaRPr lang="en-GB"/>
        </a:p>
      </dgm:t>
    </dgm:pt>
    <dgm:pt modelId="{86B9247F-E0AA-4A9E-9B2C-4FCB226ABBF9}" type="pres">
      <dgm:prSet presAssocID="{0F07A73A-A41F-4FF7-B12D-3D427D7A4713}" presName="Name0" presStyleCnt="0">
        <dgm:presLayoutVars>
          <dgm:dir/>
          <dgm:animLvl val="lvl"/>
          <dgm:resizeHandles val="exact"/>
        </dgm:presLayoutVars>
      </dgm:prSet>
      <dgm:spPr/>
    </dgm:pt>
    <dgm:pt modelId="{6B5D835F-93D9-4C37-B76F-12E9D9AF5D7A}" type="pres">
      <dgm:prSet presAssocID="{0F07A73A-A41F-4FF7-B12D-3D427D7A4713}" presName="dummy" presStyleCnt="0"/>
      <dgm:spPr/>
    </dgm:pt>
    <dgm:pt modelId="{A2627DD4-16E8-4E3A-A77A-77DD67C54CD8}" type="pres">
      <dgm:prSet presAssocID="{0F07A73A-A41F-4FF7-B12D-3D427D7A4713}" presName="linH" presStyleCnt="0"/>
      <dgm:spPr/>
    </dgm:pt>
    <dgm:pt modelId="{CD4ADB95-75B5-4666-B454-FABE7205784F}" type="pres">
      <dgm:prSet presAssocID="{0F07A73A-A41F-4FF7-B12D-3D427D7A4713}" presName="padding1" presStyleCnt="0"/>
      <dgm:spPr/>
    </dgm:pt>
    <dgm:pt modelId="{7D7421D8-90C8-4660-AD5E-180E06CBEC84}" type="pres">
      <dgm:prSet presAssocID="{D05AC4AA-F12E-4B26-8112-920B10716224}" presName="linV" presStyleCnt="0"/>
      <dgm:spPr/>
    </dgm:pt>
    <dgm:pt modelId="{A2D464EB-E7A6-4E93-BE77-115AEE5F40A2}" type="pres">
      <dgm:prSet presAssocID="{D05AC4AA-F12E-4B26-8112-920B10716224}" presName="spVertical1" presStyleCnt="0"/>
      <dgm:spPr/>
    </dgm:pt>
    <dgm:pt modelId="{2D7D0F0C-83A8-4F6B-9E34-D8C6DC678E02}" type="pres">
      <dgm:prSet presAssocID="{D05AC4AA-F12E-4B26-8112-920B10716224}" presName="parTx" presStyleLbl="revTx" presStyleIdx="0" presStyleCnt="3">
        <dgm:presLayoutVars>
          <dgm:chMax val="0"/>
          <dgm:chPref val="0"/>
          <dgm:bulletEnabled val="1"/>
        </dgm:presLayoutVars>
      </dgm:prSet>
      <dgm:spPr/>
      <dgm:t>
        <a:bodyPr/>
        <a:lstStyle/>
        <a:p>
          <a:endParaRPr lang="en-GB"/>
        </a:p>
      </dgm:t>
    </dgm:pt>
    <dgm:pt modelId="{5FFB8B42-8948-4336-B942-9D93662165D9}" type="pres">
      <dgm:prSet presAssocID="{D05AC4AA-F12E-4B26-8112-920B10716224}" presName="spVertical2" presStyleCnt="0"/>
      <dgm:spPr/>
    </dgm:pt>
    <dgm:pt modelId="{57ED2FBD-9E3B-42D8-8AC4-B025DE0301F2}" type="pres">
      <dgm:prSet presAssocID="{D05AC4AA-F12E-4B26-8112-920B10716224}" presName="spVertical3" presStyleCnt="0"/>
      <dgm:spPr/>
    </dgm:pt>
    <dgm:pt modelId="{00A95A79-8DA0-4761-AD02-27BED0AD212F}" type="pres">
      <dgm:prSet presAssocID="{8443F971-B23C-4E03-A4C5-3A38B8EBDF98}" presName="space" presStyleCnt="0"/>
      <dgm:spPr/>
    </dgm:pt>
    <dgm:pt modelId="{9A7176FF-2209-43EC-ABF5-DE6E76DF678D}" type="pres">
      <dgm:prSet presAssocID="{094B2788-1534-4F6B-B032-641F25AC376D}" presName="linV" presStyleCnt="0"/>
      <dgm:spPr/>
    </dgm:pt>
    <dgm:pt modelId="{ACD1F9C0-42D4-4639-AB4F-EBB8BF94DA8D}" type="pres">
      <dgm:prSet presAssocID="{094B2788-1534-4F6B-B032-641F25AC376D}" presName="spVertical1" presStyleCnt="0"/>
      <dgm:spPr/>
    </dgm:pt>
    <dgm:pt modelId="{3C18E700-3447-4855-847E-4DEDD644C54B}" type="pres">
      <dgm:prSet presAssocID="{094B2788-1534-4F6B-B032-641F25AC376D}" presName="parTx" presStyleLbl="revTx" presStyleIdx="1" presStyleCnt="3">
        <dgm:presLayoutVars>
          <dgm:chMax val="0"/>
          <dgm:chPref val="0"/>
          <dgm:bulletEnabled val="1"/>
        </dgm:presLayoutVars>
      </dgm:prSet>
      <dgm:spPr/>
      <dgm:t>
        <a:bodyPr/>
        <a:lstStyle/>
        <a:p>
          <a:endParaRPr lang="en-GB"/>
        </a:p>
      </dgm:t>
    </dgm:pt>
    <dgm:pt modelId="{C1634B25-068B-4224-B173-B2C5265F71D0}" type="pres">
      <dgm:prSet presAssocID="{094B2788-1534-4F6B-B032-641F25AC376D}" presName="spVertical2" presStyleCnt="0"/>
      <dgm:spPr/>
    </dgm:pt>
    <dgm:pt modelId="{90E28325-D5DD-4BC8-AEF3-F394D1961949}" type="pres">
      <dgm:prSet presAssocID="{094B2788-1534-4F6B-B032-641F25AC376D}" presName="spVertical3" presStyleCnt="0"/>
      <dgm:spPr/>
    </dgm:pt>
    <dgm:pt modelId="{0E0B82D0-C65A-4D22-BAD6-037DCD8B17BC}" type="pres">
      <dgm:prSet presAssocID="{FC61D93F-1410-46D6-845D-C75F4D64EF7A}" presName="space" presStyleCnt="0"/>
      <dgm:spPr/>
    </dgm:pt>
    <dgm:pt modelId="{C8811FA2-26E9-41AF-92A8-0631C460DE1E}" type="pres">
      <dgm:prSet presAssocID="{A90C6337-C67D-42D5-8E4E-393B3BC8F6D7}" presName="linV" presStyleCnt="0"/>
      <dgm:spPr/>
    </dgm:pt>
    <dgm:pt modelId="{0E9A4078-411F-47A1-9407-ED811723E48D}" type="pres">
      <dgm:prSet presAssocID="{A90C6337-C67D-42D5-8E4E-393B3BC8F6D7}" presName="spVertical1" presStyleCnt="0"/>
      <dgm:spPr/>
    </dgm:pt>
    <dgm:pt modelId="{1307D0CF-CF19-4D78-97A9-214F233A03B8}" type="pres">
      <dgm:prSet presAssocID="{A90C6337-C67D-42D5-8E4E-393B3BC8F6D7}" presName="parTx" presStyleLbl="revTx" presStyleIdx="2" presStyleCnt="3">
        <dgm:presLayoutVars>
          <dgm:chMax val="0"/>
          <dgm:chPref val="0"/>
          <dgm:bulletEnabled val="1"/>
        </dgm:presLayoutVars>
      </dgm:prSet>
      <dgm:spPr/>
      <dgm:t>
        <a:bodyPr/>
        <a:lstStyle/>
        <a:p>
          <a:endParaRPr lang="en-GB"/>
        </a:p>
      </dgm:t>
    </dgm:pt>
    <dgm:pt modelId="{30860669-D797-4679-A063-DAC3060F5D69}" type="pres">
      <dgm:prSet presAssocID="{A90C6337-C67D-42D5-8E4E-393B3BC8F6D7}" presName="spVertical2" presStyleCnt="0"/>
      <dgm:spPr/>
    </dgm:pt>
    <dgm:pt modelId="{B5D16415-7189-47AB-93A1-D4CE8509481B}" type="pres">
      <dgm:prSet presAssocID="{A90C6337-C67D-42D5-8E4E-393B3BC8F6D7}" presName="spVertical3" presStyleCnt="0"/>
      <dgm:spPr/>
    </dgm:pt>
    <dgm:pt modelId="{CF90E512-698B-4C10-8CA6-71B57D0C3122}" type="pres">
      <dgm:prSet presAssocID="{0F07A73A-A41F-4FF7-B12D-3D427D7A4713}" presName="padding2" presStyleCnt="0"/>
      <dgm:spPr/>
    </dgm:pt>
    <dgm:pt modelId="{D49B12CB-F39C-4347-ADEF-7BE425CD0C90}" type="pres">
      <dgm:prSet presAssocID="{0F07A73A-A41F-4FF7-B12D-3D427D7A4713}" presName="negArrow" presStyleCnt="0"/>
      <dgm:spPr/>
    </dgm:pt>
    <dgm:pt modelId="{7BFA21DA-B59E-43F2-81C6-74FED8C927C1}" type="pres">
      <dgm:prSet presAssocID="{0F07A73A-A41F-4FF7-B12D-3D427D7A4713}" presName="backgroundArrow" presStyleLbl="node1" presStyleIdx="0" presStyleCnt="1"/>
      <dgm:spPr>
        <a:prstGeom prst="leftArrow">
          <a:avLst/>
        </a:prstGeom>
        <a:solidFill>
          <a:schemeClr val="tx2">
            <a:lumMod val="40000"/>
            <a:lumOff val="60000"/>
          </a:schemeClr>
        </a:solidFill>
      </dgm:spPr>
    </dgm:pt>
  </dgm:ptLst>
  <dgm:cxnLst>
    <dgm:cxn modelId="{93B140AD-7CB9-4183-AE72-9662BBC521C6}" srcId="{0F07A73A-A41F-4FF7-B12D-3D427D7A4713}" destId="{094B2788-1534-4F6B-B032-641F25AC376D}" srcOrd="1" destOrd="0" parTransId="{B78DE09F-5109-4F26-8A64-B138E54918B1}" sibTransId="{FC61D93F-1410-46D6-845D-C75F4D64EF7A}"/>
    <dgm:cxn modelId="{B96E3710-96D2-46C3-BADA-8AFFA9D38C38}" type="presOf" srcId="{094B2788-1534-4F6B-B032-641F25AC376D}" destId="{3C18E700-3447-4855-847E-4DEDD644C54B}" srcOrd="0" destOrd="0" presId="urn:microsoft.com/office/officeart/2005/8/layout/hProcess3"/>
    <dgm:cxn modelId="{1F1E10BC-199E-478F-BA2F-D44C48EEC623}" srcId="{0F07A73A-A41F-4FF7-B12D-3D427D7A4713}" destId="{D05AC4AA-F12E-4B26-8112-920B10716224}" srcOrd="0" destOrd="0" parTransId="{7D858581-F535-481A-90C2-79755854A115}" sibTransId="{8443F971-B23C-4E03-A4C5-3A38B8EBDF98}"/>
    <dgm:cxn modelId="{C5026C88-A278-4739-8F5C-4CA1A3E3B3CF}" type="presOf" srcId="{A90C6337-C67D-42D5-8E4E-393B3BC8F6D7}" destId="{1307D0CF-CF19-4D78-97A9-214F233A03B8}" srcOrd="0" destOrd="0" presId="urn:microsoft.com/office/officeart/2005/8/layout/hProcess3"/>
    <dgm:cxn modelId="{B7664268-291C-4CFA-A6EA-A78EE407CAF3}" type="presOf" srcId="{0F07A73A-A41F-4FF7-B12D-3D427D7A4713}" destId="{86B9247F-E0AA-4A9E-9B2C-4FCB226ABBF9}" srcOrd="0" destOrd="0" presId="urn:microsoft.com/office/officeart/2005/8/layout/hProcess3"/>
    <dgm:cxn modelId="{1FA733EA-68D9-4F76-ABD3-C5FDD9673E14}" srcId="{0F07A73A-A41F-4FF7-B12D-3D427D7A4713}" destId="{A90C6337-C67D-42D5-8E4E-393B3BC8F6D7}" srcOrd="2" destOrd="0" parTransId="{ADCD3CB6-37BA-4FD3-951C-B018B64FDC10}" sibTransId="{C34F0400-C175-4DAB-9B7E-A343CF0F285E}"/>
    <dgm:cxn modelId="{18AA46FC-A9A6-49D0-B14C-C27538385F94}" type="presOf" srcId="{D05AC4AA-F12E-4B26-8112-920B10716224}" destId="{2D7D0F0C-83A8-4F6B-9E34-D8C6DC678E02}" srcOrd="0" destOrd="0" presId="urn:microsoft.com/office/officeart/2005/8/layout/hProcess3"/>
    <dgm:cxn modelId="{A27F3AB2-7B1F-4208-B1BF-2666C5B15875}" type="presParOf" srcId="{86B9247F-E0AA-4A9E-9B2C-4FCB226ABBF9}" destId="{6B5D835F-93D9-4C37-B76F-12E9D9AF5D7A}" srcOrd="0" destOrd="0" presId="urn:microsoft.com/office/officeart/2005/8/layout/hProcess3"/>
    <dgm:cxn modelId="{54B07C3C-72FF-450F-A4DE-963A1254DA67}" type="presParOf" srcId="{86B9247F-E0AA-4A9E-9B2C-4FCB226ABBF9}" destId="{A2627DD4-16E8-4E3A-A77A-77DD67C54CD8}" srcOrd="1" destOrd="0" presId="urn:microsoft.com/office/officeart/2005/8/layout/hProcess3"/>
    <dgm:cxn modelId="{D8A4BB32-A325-492C-9306-81C0EF06F3A5}" type="presParOf" srcId="{A2627DD4-16E8-4E3A-A77A-77DD67C54CD8}" destId="{CD4ADB95-75B5-4666-B454-FABE7205784F}" srcOrd="0" destOrd="0" presId="urn:microsoft.com/office/officeart/2005/8/layout/hProcess3"/>
    <dgm:cxn modelId="{904C8408-C711-4BC0-985B-74D28DBD70CD}" type="presParOf" srcId="{A2627DD4-16E8-4E3A-A77A-77DD67C54CD8}" destId="{7D7421D8-90C8-4660-AD5E-180E06CBEC84}" srcOrd="1" destOrd="0" presId="urn:microsoft.com/office/officeart/2005/8/layout/hProcess3"/>
    <dgm:cxn modelId="{7AD3155D-8D01-40EF-9F04-49AF9EF8D5B9}" type="presParOf" srcId="{7D7421D8-90C8-4660-AD5E-180E06CBEC84}" destId="{A2D464EB-E7A6-4E93-BE77-115AEE5F40A2}" srcOrd="0" destOrd="0" presId="urn:microsoft.com/office/officeart/2005/8/layout/hProcess3"/>
    <dgm:cxn modelId="{30431E30-96DF-4E36-B406-C0EA679D53A8}" type="presParOf" srcId="{7D7421D8-90C8-4660-AD5E-180E06CBEC84}" destId="{2D7D0F0C-83A8-4F6B-9E34-D8C6DC678E02}" srcOrd="1" destOrd="0" presId="urn:microsoft.com/office/officeart/2005/8/layout/hProcess3"/>
    <dgm:cxn modelId="{1A07147A-6608-4728-A56B-06CC8D906E24}" type="presParOf" srcId="{7D7421D8-90C8-4660-AD5E-180E06CBEC84}" destId="{5FFB8B42-8948-4336-B942-9D93662165D9}" srcOrd="2" destOrd="0" presId="urn:microsoft.com/office/officeart/2005/8/layout/hProcess3"/>
    <dgm:cxn modelId="{45A62BC0-FEED-4E55-82CF-1EDDA2A13F84}" type="presParOf" srcId="{7D7421D8-90C8-4660-AD5E-180E06CBEC84}" destId="{57ED2FBD-9E3B-42D8-8AC4-B025DE0301F2}" srcOrd="3" destOrd="0" presId="urn:microsoft.com/office/officeart/2005/8/layout/hProcess3"/>
    <dgm:cxn modelId="{F66D2E3A-2F45-4245-A9E8-417F8BE80BCE}" type="presParOf" srcId="{A2627DD4-16E8-4E3A-A77A-77DD67C54CD8}" destId="{00A95A79-8DA0-4761-AD02-27BED0AD212F}" srcOrd="2" destOrd="0" presId="urn:microsoft.com/office/officeart/2005/8/layout/hProcess3"/>
    <dgm:cxn modelId="{C7C49983-E9C9-4A65-8C71-48EF1BEF5249}" type="presParOf" srcId="{A2627DD4-16E8-4E3A-A77A-77DD67C54CD8}" destId="{9A7176FF-2209-43EC-ABF5-DE6E76DF678D}" srcOrd="3" destOrd="0" presId="urn:microsoft.com/office/officeart/2005/8/layout/hProcess3"/>
    <dgm:cxn modelId="{D786C16B-5D48-4B6C-B356-F17E220C15C9}" type="presParOf" srcId="{9A7176FF-2209-43EC-ABF5-DE6E76DF678D}" destId="{ACD1F9C0-42D4-4639-AB4F-EBB8BF94DA8D}" srcOrd="0" destOrd="0" presId="urn:microsoft.com/office/officeart/2005/8/layout/hProcess3"/>
    <dgm:cxn modelId="{22F9FB32-53B2-491B-AD6F-DEAAFEA9FD78}" type="presParOf" srcId="{9A7176FF-2209-43EC-ABF5-DE6E76DF678D}" destId="{3C18E700-3447-4855-847E-4DEDD644C54B}" srcOrd="1" destOrd="0" presId="urn:microsoft.com/office/officeart/2005/8/layout/hProcess3"/>
    <dgm:cxn modelId="{633ED16C-BE39-4580-A6E0-67C6C48E3B64}" type="presParOf" srcId="{9A7176FF-2209-43EC-ABF5-DE6E76DF678D}" destId="{C1634B25-068B-4224-B173-B2C5265F71D0}" srcOrd="2" destOrd="0" presId="urn:microsoft.com/office/officeart/2005/8/layout/hProcess3"/>
    <dgm:cxn modelId="{A3679D42-EE93-440C-8C48-36A7FD7C651C}" type="presParOf" srcId="{9A7176FF-2209-43EC-ABF5-DE6E76DF678D}" destId="{90E28325-D5DD-4BC8-AEF3-F394D1961949}" srcOrd="3" destOrd="0" presId="urn:microsoft.com/office/officeart/2005/8/layout/hProcess3"/>
    <dgm:cxn modelId="{F64EE6AF-20C0-4F77-B5E3-D6D26F5AB04F}" type="presParOf" srcId="{A2627DD4-16E8-4E3A-A77A-77DD67C54CD8}" destId="{0E0B82D0-C65A-4D22-BAD6-037DCD8B17BC}" srcOrd="4" destOrd="0" presId="urn:microsoft.com/office/officeart/2005/8/layout/hProcess3"/>
    <dgm:cxn modelId="{5C53AC28-3511-4337-98A8-B6D6C7C96D9A}" type="presParOf" srcId="{A2627DD4-16E8-4E3A-A77A-77DD67C54CD8}" destId="{C8811FA2-26E9-41AF-92A8-0631C460DE1E}" srcOrd="5" destOrd="0" presId="urn:microsoft.com/office/officeart/2005/8/layout/hProcess3"/>
    <dgm:cxn modelId="{1B6A638B-0CFA-45BA-B9EE-C67B7084ED69}" type="presParOf" srcId="{C8811FA2-26E9-41AF-92A8-0631C460DE1E}" destId="{0E9A4078-411F-47A1-9407-ED811723E48D}" srcOrd="0" destOrd="0" presId="urn:microsoft.com/office/officeart/2005/8/layout/hProcess3"/>
    <dgm:cxn modelId="{32BAE986-976E-4899-8B33-6CACE25BFCB6}" type="presParOf" srcId="{C8811FA2-26E9-41AF-92A8-0631C460DE1E}" destId="{1307D0CF-CF19-4D78-97A9-214F233A03B8}" srcOrd="1" destOrd="0" presId="urn:microsoft.com/office/officeart/2005/8/layout/hProcess3"/>
    <dgm:cxn modelId="{8E5EDF32-4D30-4626-9E50-347C08AB20ED}" type="presParOf" srcId="{C8811FA2-26E9-41AF-92A8-0631C460DE1E}" destId="{30860669-D797-4679-A063-DAC3060F5D69}" srcOrd="2" destOrd="0" presId="urn:microsoft.com/office/officeart/2005/8/layout/hProcess3"/>
    <dgm:cxn modelId="{FF23D246-F06A-4BB9-92DA-C70BD99D1EB7}" type="presParOf" srcId="{C8811FA2-26E9-41AF-92A8-0631C460DE1E}" destId="{B5D16415-7189-47AB-93A1-D4CE8509481B}" srcOrd="3" destOrd="0" presId="urn:microsoft.com/office/officeart/2005/8/layout/hProcess3"/>
    <dgm:cxn modelId="{8E159969-847D-4784-B722-B42F0FC26631}" type="presParOf" srcId="{A2627DD4-16E8-4E3A-A77A-77DD67C54CD8}" destId="{CF90E512-698B-4C10-8CA6-71B57D0C3122}" srcOrd="6" destOrd="0" presId="urn:microsoft.com/office/officeart/2005/8/layout/hProcess3"/>
    <dgm:cxn modelId="{C2857DBC-F13A-45E7-B008-E430460FC7F3}" type="presParOf" srcId="{A2627DD4-16E8-4E3A-A77A-77DD67C54CD8}" destId="{D49B12CB-F39C-4347-ADEF-7BE425CD0C90}" srcOrd="7" destOrd="0" presId="urn:microsoft.com/office/officeart/2005/8/layout/hProcess3"/>
    <dgm:cxn modelId="{4F9B03D2-A210-4168-909D-3EAAAE859F4A}" type="presParOf" srcId="{A2627DD4-16E8-4E3A-A77A-77DD67C54CD8}" destId="{7BFA21DA-B59E-43F2-81C6-74FED8C927C1}"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7E9BB-BAB1-49BC-9E84-A232B4020535}" type="datetimeFigureOut">
              <a:rPr lang="en-GB" smtClean="0"/>
              <a:t>11/11/2015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7F4B9-2B40-4193-8F71-FC6FE7E6DD9C}" type="slidenum">
              <a:rPr lang="en-GB" smtClean="0"/>
              <a:t>‹#›</a:t>
            </a:fld>
            <a:endParaRPr lang="en-GB"/>
          </a:p>
        </p:txBody>
      </p:sp>
    </p:spTree>
    <p:extLst>
      <p:ext uri="{BB962C8B-B14F-4D97-AF65-F5344CB8AC3E}">
        <p14:creationId xmlns:p14="http://schemas.microsoft.com/office/powerpoint/2010/main" val="293677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39F52-4141-486D-A7CA-388382D7C0BC}"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0973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F8835-AFE2-4639-934A-33C5A5900509}" type="slidenum">
              <a:rPr lang="en-GB" smtClean="0"/>
              <a:pPr fontAlgn="base">
                <a:spcBef>
                  <a:spcPct val="0"/>
                </a:spcBef>
                <a:spcAft>
                  <a:spcPct val="0"/>
                </a:spcAft>
                <a:defRPr/>
              </a:pPr>
              <a:t>5</a:t>
            </a:fld>
            <a:endParaRPr lang="en-GB" smtClean="0"/>
          </a:p>
        </p:txBody>
      </p:sp>
    </p:spTree>
    <p:extLst>
      <p:ext uri="{BB962C8B-B14F-4D97-AF65-F5344CB8AC3E}">
        <p14:creationId xmlns:p14="http://schemas.microsoft.com/office/powerpoint/2010/main" val="328127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Familiar.  Direction</a:t>
            </a:r>
            <a:r>
              <a:rPr lang="en-GB" baseline="0" dirty="0" smtClean="0"/>
              <a:t> of travel also now familiar.  But how? </a:t>
            </a:r>
            <a:endParaRPr lang="en-GB" dirty="0"/>
          </a:p>
        </p:txBody>
      </p:sp>
      <p:sp>
        <p:nvSpPr>
          <p:cNvPr id="4" name="Slide Number Placeholder 3"/>
          <p:cNvSpPr>
            <a:spLocks noGrp="1"/>
          </p:cNvSpPr>
          <p:nvPr>
            <p:ph type="sldNum" sz="quarter" idx="10"/>
          </p:nvPr>
        </p:nvSpPr>
        <p:spPr/>
        <p:txBody>
          <a:bodyPr/>
          <a:lstStyle/>
          <a:p>
            <a:fld id="{326EC9B0-1299-4BE0-BBFB-7174436637B6}" type="slidenum">
              <a:rPr lang="en-GB" smtClean="0"/>
              <a:t>21</a:t>
            </a:fld>
            <a:endParaRPr lang="en-GB"/>
          </a:p>
        </p:txBody>
      </p:sp>
    </p:spTree>
    <p:extLst>
      <p:ext uri="{BB962C8B-B14F-4D97-AF65-F5344CB8AC3E}">
        <p14:creationId xmlns:p14="http://schemas.microsoft.com/office/powerpoint/2010/main" val="42899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EC297-4AC4-444A-B215-3EA7CAD3A38C}"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269225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2FB1A2-0E7E-4649-A124-45EA349F2400}"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365644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2FB1A2-0E7E-4649-A124-45EA349F2400}"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21005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2FB1A2-0E7E-4649-A124-45EA349F2400}"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71878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A8602B5-AA75-4F20-9042-C32FD2F72961}" type="datetime1">
              <a:rPr lang="en-GB"/>
              <a:pPr>
                <a:defRPr/>
              </a:pPr>
              <a:t>11/11/2015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33B8D0-AE22-401D-89FF-AA0AE2E21F30}" type="slidenum">
              <a:rPr lang="en-GB"/>
              <a:pPr>
                <a:defRPr/>
              </a:pPr>
              <a:t>‹#›</a:t>
            </a:fld>
            <a:endParaRPr lang="en-GB"/>
          </a:p>
        </p:txBody>
      </p:sp>
    </p:spTree>
    <p:extLst>
      <p:ext uri="{BB962C8B-B14F-4D97-AF65-F5344CB8AC3E}">
        <p14:creationId xmlns:p14="http://schemas.microsoft.com/office/powerpoint/2010/main" val="232543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2FB1A2-0E7E-4649-A124-45EA349F2400}"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101605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FB1A2-0E7E-4649-A124-45EA349F2400}"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42848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2FB1A2-0E7E-4649-A124-45EA349F2400}"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310225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2FB1A2-0E7E-4649-A124-45EA349F2400}" type="datetimeFigureOut">
              <a:rPr lang="en-GB" smtClean="0"/>
              <a:t>11/11/2015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54751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2FB1A2-0E7E-4649-A124-45EA349F2400}" type="datetimeFigureOut">
              <a:rPr lang="en-GB" smtClean="0"/>
              <a:t>11/11/2015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273310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FB1A2-0E7E-4649-A124-45EA349F2400}" type="datetimeFigureOut">
              <a:rPr lang="en-GB" smtClean="0"/>
              <a:t>11/11/2015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36139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FB1A2-0E7E-4649-A124-45EA349F2400}"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144681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FB1A2-0E7E-4649-A124-45EA349F2400}"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3CE26-19D2-4CD4-9E75-F047D2912263}" type="slidenum">
              <a:rPr lang="en-GB" smtClean="0"/>
              <a:t>‹#›</a:t>
            </a:fld>
            <a:endParaRPr lang="en-GB"/>
          </a:p>
        </p:txBody>
      </p:sp>
    </p:spTree>
    <p:extLst>
      <p:ext uri="{BB962C8B-B14F-4D97-AF65-F5344CB8AC3E}">
        <p14:creationId xmlns:p14="http://schemas.microsoft.com/office/powerpoint/2010/main" val="90027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FB1A2-0E7E-4649-A124-45EA349F2400}" type="datetimeFigureOut">
              <a:rPr lang="en-GB" smtClean="0"/>
              <a:t>11/11/2015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3CE26-19D2-4CD4-9E75-F047D2912263}" type="slidenum">
              <a:rPr lang="en-GB" smtClean="0"/>
              <a:t>‹#›</a:t>
            </a:fld>
            <a:endParaRPr lang="en-GB"/>
          </a:p>
        </p:txBody>
      </p:sp>
      <p:pic>
        <p:nvPicPr>
          <p:cNvPr id="1026" name="Picture 2" descr="in control logo 200 pixels wid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0232" y="6453336"/>
            <a:ext cx="1905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512" y="6354911"/>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24200" y="3246438"/>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Andjul\Documents\Andrew work\My Documents2\Corsair backup\CORSAIR\Volunteeering Matters\V Matters logo.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03337" y="6348561"/>
            <a:ext cx="26479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1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andrew.tyson@in-control.org.uk"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08720"/>
            <a:ext cx="7772400" cy="1470025"/>
          </a:xfrm>
        </p:spPr>
        <p:txBody>
          <a:bodyPr/>
          <a:lstStyle/>
          <a:p>
            <a:pPr algn="l"/>
            <a:r>
              <a:rPr lang="en-GB" b="1" dirty="0" smtClean="0"/>
              <a:t>My Time, My Community – volunteering and citizenship </a:t>
            </a:r>
            <a:endParaRPr lang="en-GB" b="1" dirty="0"/>
          </a:p>
        </p:txBody>
      </p:sp>
      <p:sp>
        <p:nvSpPr>
          <p:cNvPr id="3" name="Subtitle 2"/>
          <p:cNvSpPr>
            <a:spLocks noGrp="1"/>
          </p:cNvSpPr>
          <p:nvPr>
            <p:ph type="subTitle" idx="1"/>
          </p:nvPr>
        </p:nvSpPr>
        <p:spPr>
          <a:xfrm>
            <a:off x="251520" y="2708920"/>
            <a:ext cx="6400800" cy="1752600"/>
          </a:xfrm>
        </p:spPr>
        <p:txBody>
          <a:bodyPr/>
          <a:lstStyle/>
          <a:p>
            <a:pPr algn="l"/>
            <a:r>
              <a:rPr lang="en-GB" b="1" dirty="0" smtClean="0">
                <a:solidFill>
                  <a:srgbClr val="FF0000"/>
                </a:solidFill>
              </a:rPr>
              <a:t>Andrew Tyson</a:t>
            </a:r>
          </a:p>
        </p:txBody>
      </p:sp>
      <p:pic>
        <p:nvPicPr>
          <p:cNvPr id="4" name="Picture 15" descr="IMG_2806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9093" y="2344725"/>
            <a:ext cx="1917722" cy="203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ndjul\AppData\Local\Microsoft\Windows\Temporary Internet Files\Content.IE5\K8O82OK4\MP900424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717881"/>
            <a:ext cx="185209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5013176"/>
            <a:ext cx="1886103" cy="12574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2169107"/>
            <a:ext cx="1809750" cy="2381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3285601"/>
            <a:ext cx="1809750" cy="2381250"/>
          </a:xfrm>
          <a:prstGeom prst="rect">
            <a:avLst/>
          </a:prstGeom>
        </p:spPr>
      </p:pic>
    </p:spTree>
    <p:extLst>
      <p:ext uri="{BB962C8B-B14F-4D97-AF65-F5344CB8AC3E}">
        <p14:creationId xmlns:p14="http://schemas.microsoft.com/office/powerpoint/2010/main" val="3601766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Policy context </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sz="2800" i="1" dirty="0" smtClean="0"/>
          </a:p>
          <a:p>
            <a:r>
              <a:rPr lang="en-GB" dirty="0" smtClean="0"/>
              <a:t>NHSE Five Year Forward View</a:t>
            </a:r>
          </a:p>
          <a:p>
            <a:endParaRPr lang="en-GB" dirty="0" smtClean="0"/>
          </a:p>
          <a:p>
            <a:r>
              <a:rPr lang="en-GB" dirty="0" smtClean="0"/>
              <a:t>The Care Act</a:t>
            </a:r>
          </a:p>
          <a:p>
            <a:endParaRPr lang="en-GB" i="1" dirty="0" smtClean="0"/>
          </a:p>
          <a:p>
            <a:r>
              <a:rPr lang="en-GB" dirty="0" smtClean="0"/>
              <a:t>Disability and Health Employment Strategy</a:t>
            </a:r>
          </a:p>
          <a:p>
            <a:endParaRPr lang="en-GB" dirty="0" smtClean="0"/>
          </a:p>
          <a:p>
            <a:r>
              <a:rPr lang="en-GB" dirty="0" smtClean="0"/>
              <a:t>Children and Families Act</a:t>
            </a:r>
          </a:p>
          <a:p>
            <a:endParaRPr lang="en-GB" dirty="0"/>
          </a:p>
        </p:txBody>
      </p:sp>
    </p:spTree>
    <p:extLst>
      <p:ext uri="{BB962C8B-B14F-4D97-AF65-F5344CB8AC3E}">
        <p14:creationId xmlns:p14="http://schemas.microsoft.com/office/powerpoint/2010/main" val="4132751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dirty="0" smtClean="0"/>
              <a:t>Volunteering: what does research show?</a:t>
            </a:r>
            <a:endParaRPr lang="en-GB" sz="4000" dirty="0"/>
          </a:p>
        </p:txBody>
      </p:sp>
      <p:sp>
        <p:nvSpPr>
          <p:cNvPr id="3" name="Content Placeholder 2"/>
          <p:cNvSpPr>
            <a:spLocks noGrp="1"/>
          </p:cNvSpPr>
          <p:nvPr>
            <p:ph idx="1"/>
          </p:nvPr>
        </p:nvSpPr>
        <p:spPr/>
        <p:txBody>
          <a:bodyPr>
            <a:normAutofit/>
          </a:bodyPr>
          <a:lstStyle/>
          <a:p>
            <a:pPr marL="0" indent="0">
              <a:lnSpc>
                <a:spcPct val="150000"/>
              </a:lnSpc>
              <a:buNone/>
            </a:pPr>
            <a:r>
              <a:rPr lang="en-GB" dirty="0" smtClean="0"/>
              <a:t>Volunteering: </a:t>
            </a:r>
          </a:p>
          <a:p>
            <a:pPr marL="285750" indent="-285750">
              <a:lnSpc>
                <a:spcPct val="150000"/>
              </a:lnSpc>
            </a:pPr>
            <a:r>
              <a:rPr lang="en-GB" dirty="0" smtClean="0"/>
              <a:t>improves health and wellbeing</a:t>
            </a:r>
          </a:p>
          <a:p>
            <a:pPr marL="285750" indent="-285750">
              <a:lnSpc>
                <a:spcPct val="150000"/>
              </a:lnSpc>
            </a:pPr>
            <a:r>
              <a:rPr lang="en-GB" dirty="0" smtClean="0"/>
              <a:t>supports person-centred  integration</a:t>
            </a:r>
          </a:p>
          <a:p>
            <a:pPr marL="285750" indent="-285750">
              <a:lnSpc>
                <a:spcPct val="150000"/>
              </a:lnSpc>
            </a:pPr>
            <a:r>
              <a:rPr lang="en-GB" dirty="0" smtClean="0"/>
              <a:t>helps  people develop skills</a:t>
            </a:r>
          </a:p>
          <a:p>
            <a:r>
              <a:rPr lang="en-GB" dirty="0" smtClean="0"/>
              <a:t>helps to cultivate employment aspirations people did not  previously have </a:t>
            </a:r>
          </a:p>
          <a:p>
            <a:endParaRPr lang="en-GB" dirty="0"/>
          </a:p>
        </p:txBody>
      </p:sp>
    </p:spTree>
    <p:extLst>
      <p:ext uri="{BB962C8B-B14F-4D97-AF65-F5344CB8AC3E}">
        <p14:creationId xmlns:p14="http://schemas.microsoft.com/office/powerpoint/2010/main" val="209817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But…</a:t>
            </a:r>
            <a:endParaRPr lang="en-GB" dirty="0"/>
          </a:p>
        </p:txBody>
      </p:sp>
      <p:sp>
        <p:nvSpPr>
          <p:cNvPr id="3" name="Content Placeholder 2"/>
          <p:cNvSpPr>
            <a:spLocks noGrp="1"/>
          </p:cNvSpPr>
          <p:nvPr>
            <p:ph idx="1"/>
          </p:nvPr>
        </p:nvSpPr>
        <p:spPr/>
        <p:txBody>
          <a:bodyPr/>
          <a:lstStyle/>
          <a:p>
            <a:pPr marL="0" lvl="0" indent="0">
              <a:lnSpc>
                <a:spcPct val="89000"/>
              </a:lnSpc>
              <a:spcBef>
                <a:spcPct val="0"/>
              </a:spcBef>
              <a:spcAft>
                <a:spcPts val="60"/>
              </a:spcAft>
              <a:buNone/>
            </a:pPr>
            <a:r>
              <a:rPr lang="en-GB" sz="2300" b="1" spc="10" dirty="0">
                <a:solidFill>
                  <a:srgbClr val="FF0000"/>
                </a:solidFill>
                <a:ea typeface="+mj-ea"/>
                <a:cs typeface="+mj-cs"/>
              </a:rPr>
              <a:t>Disabled people continue to report barriers:</a:t>
            </a:r>
          </a:p>
          <a:p>
            <a:pPr marL="0" lvl="0" indent="0">
              <a:lnSpc>
                <a:spcPct val="89000"/>
              </a:lnSpc>
              <a:spcBef>
                <a:spcPct val="0"/>
              </a:spcBef>
              <a:spcAft>
                <a:spcPts val="60"/>
              </a:spcAft>
              <a:buNone/>
            </a:pPr>
            <a:endParaRPr lang="en-GB" sz="2300" spc="10" dirty="0">
              <a:solidFill>
                <a:prstClr val="black"/>
              </a:solidFill>
              <a:ea typeface="+mj-ea"/>
              <a:cs typeface="+mj-cs"/>
            </a:endParaRPr>
          </a:p>
          <a:p>
            <a:pPr lvl="0">
              <a:lnSpc>
                <a:spcPct val="89000"/>
              </a:lnSpc>
              <a:spcBef>
                <a:spcPct val="0"/>
              </a:spcBef>
              <a:spcAft>
                <a:spcPts val="60"/>
              </a:spcAft>
            </a:pPr>
            <a:r>
              <a:rPr lang="en-GB" sz="2300" spc="10" dirty="0">
                <a:solidFill>
                  <a:prstClr val="black"/>
                </a:solidFill>
                <a:ea typeface="+mj-ea"/>
                <a:cs typeface="+mj-cs"/>
              </a:rPr>
              <a:t>47% of 100,000 disabled people said that their services did not enable them to participate in community life, including volunteering, due to lack of support (“The Other Care Crisis” Leonard Cheshire Disability et al, 2013)</a:t>
            </a:r>
          </a:p>
          <a:p>
            <a:pPr lvl="0">
              <a:lnSpc>
                <a:spcPct val="89000"/>
              </a:lnSpc>
              <a:spcBef>
                <a:spcPct val="0"/>
              </a:spcBef>
              <a:spcAft>
                <a:spcPts val="60"/>
              </a:spcAft>
            </a:pPr>
            <a:endParaRPr lang="en-GB" sz="2300" spc="10" dirty="0">
              <a:solidFill>
                <a:prstClr val="black"/>
              </a:solidFill>
              <a:ea typeface="+mj-ea"/>
              <a:cs typeface="+mj-cs"/>
            </a:endParaRPr>
          </a:p>
          <a:p>
            <a:pPr lvl="0">
              <a:lnSpc>
                <a:spcPct val="89000"/>
              </a:lnSpc>
              <a:spcBef>
                <a:spcPct val="0"/>
              </a:spcBef>
              <a:spcAft>
                <a:spcPts val="60"/>
              </a:spcAft>
            </a:pPr>
            <a:r>
              <a:rPr lang="en-GB" sz="2300" spc="10" dirty="0">
                <a:solidFill>
                  <a:prstClr val="black"/>
                </a:solidFill>
                <a:ea typeface="+mj-ea"/>
                <a:cs typeface="+mj-cs"/>
              </a:rPr>
              <a:t>25% of disabled people aged 16-34 felt that attitudinal barriers (confidence) stopped them from participating in community activities (Office for Disability Issues, 2008)</a:t>
            </a:r>
          </a:p>
          <a:p>
            <a:pPr lvl="0">
              <a:lnSpc>
                <a:spcPct val="89000"/>
              </a:lnSpc>
              <a:spcBef>
                <a:spcPct val="0"/>
              </a:spcBef>
              <a:spcAft>
                <a:spcPts val="60"/>
              </a:spcAft>
            </a:pPr>
            <a:endParaRPr lang="en-GB" sz="2300" spc="10" dirty="0">
              <a:solidFill>
                <a:prstClr val="black"/>
              </a:solidFill>
              <a:ea typeface="+mj-ea"/>
              <a:cs typeface="+mj-cs"/>
            </a:endParaRPr>
          </a:p>
          <a:p>
            <a:pPr lvl="0">
              <a:lnSpc>
                <a:spcPct val="89000"/>
              </a:lnSpc>
              <a:spcBef>
                <a:spcPct val="0"/>
              </a:spcBef>
              <a:spcAft>
                <a:spcPts val="60"/>
              </a:spcAft>
            </a:pPr>
            <a:r>
              <a:rPr lang="en-GB" sz="2300" spc="10" dirty="0">
                <a:solidFill>
                  <a:prstClr val="black"/>
                </a:solidFill>
                <a:ea typeface="+mj-ea"/>
                <a:cs typeface="+mj-cs"/>
              </a:rPr>
              <a:t>19% stated that transport and access to venues were barriers to participation (Office for Disability Issues, 2008)</a:t>
            </a:r>
          </a:p>
          <a:p>
            <a:endParaRPr lang="en-GB" dirty="0"/>
          </a:p>
        </p:txBody>
      </p:sp>
    </p:spTree>
    <p:extLst>
      <p:ext uri="{BB962C8B-B14F-4D97-AF65-F5344CB8AC3E}">
        <p14:creationId xmlns:p14="http://schemas.microsoft.com/office/powerpoint/2010/main" val="4115678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Some key questions</a:t>
            </a:r>
            <a:endParaRPr lang="en-GB" dirty="0"/>
          </a:p>
        </p:txBody>
      </p:sp>
      <p:sp>
        <p:nvSpPr>
          <p:cNvPr id="3" name="Content Placeholder 2"/>
          <p:cNvSpPr>
            <a:spLocks noGrp="1"/>
          </p:cNvSpPr>
          <p:nvPr>
            <p:ph idx="1"/>
          </p:nvPr>
        </p:nvSpPr>
        <p:spPr/>
        <p:txBody>
          <a:bodyPr/>
          <a:lstStyle/>
          <a:p>
            <a:pPr marL="0" indent="0">
              <a:buNone/>
            </a:pPr>
            <a:r>
              <a:rPr lang="en-GB" dirty="0" smtClean="0"/>
              <a:t>How do we:</a:t>
            </a:r>
          </a:p>
          <a:p>
            <a:r>
              <a:rPr lang="en-GB" dirty="0" smtClean="0"/>
              <a:t>Increase access to volunteering by disabled and excluded people?</a:t>
            </a:r>
          </a:p>
          <a:p>
            <a:r>
              <a:rPr lang="en-GB" dirty="0" smtClean="0"/>
              <a:t>Improve support systems?</a:t>
            </a:r>
          </a:p>
          <a:p>
            <a:r>
              <a:rPr lang="en-GB" dirty="0" smtClean="0"/>
              <a:t>Develop roles of real interest and value?</a:t>
            </a:r>
          </a:p>
          <a:p>
            <a:r>
              <a:rPr lang="en-GB" dirty="0" smtClean="0"/>
              <a:t>Ensure that all of this is person centred? </a:t>
            </a:r>
          </a:p>
          <a:p>
            <a:endParaRPr lang="en-GB" dirty="0" smtClean="0"/>
          </a:p>
          <a:p>
            <a:endParaRPr lang="en-GB" dirty="0"/>
          </a:p>
        </p:txBody>
      </p:sp>
    </p:spTree>
    <p:extLst>
      <p:ext uri="{BB962C8B-B14F-4D97-AF65-F5344CB8AC3E}">
        <p14:creationId xmlns:p14="http://schemas.microsoft.com/office/powerpoint/2010/main" val="22123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Contribution through volunteering</a:t>
            </a:r>
            <a:endParaRPr lang="en-GB" dirty="0"/>
          </a:p>
        </p:txBody>
      </p:sp>
      <p:sp>
        <p:nvSpPr>
          <p:cNvPr id="4" name="_s1032"/>
          <p:cNvSpPr>
            <a:spLocks noGrp="1" noChangeArrowheads="1"/>
          </p:cNvSpPr>
          <p:nvPr>
            <p:ph idx="1"/>
          </p:nvPr>
        </p:nvSpPr>
        <p:spPr bwMode="auto">
          <a:xfrm>
            <a:off x="1470423" y="1916832"/>
            <a:ext cx="5987008" cy="1728192"/>
          </a:xfrm>
          <a:prstGeom prst="roundRect">
            <a:avLst>
              <a:gd name="adj" fmla="val 16667"/>
            </a:avLst>
          </a:prstGeom>
          <a:noFill/>
          <a:ln w="76200">
            <a:solidFill>
              <a:srgbClr val="00B050"/>
            </a:solidFill>
            <a:round/>
            <a:headEnd/>
            <a:tailEnd/>
          </a:ln>
          <a:extLst>
            <a:ext uri="{909E8E84-426E-40DD-AFC4-6F175D3DCCD1}">
              <a14:hiddenFill xmlns:a14="http://schemas.microsoft.com/office/drawing/2010/main">
                <a:solidFill>
                  <a:srgbClr val="E2002B"/>
                </a:solidFill>
              </a14:hiddenFill>
            </a:ext>
          </a:extLst>
        </p:spPr>
        <p:txBody>
          <a:bodyPr wrap="none" lIns="11561" tIns="5781" rIns="11561" bIns="5781" anchor="ctr"/>
          <a:lstStyle>
            <a:lvl1pPr eaLnBrk="0" hangingPunct="0">
              <a:spcBef>
                <a:spcPct val="20000"/>
              </a:spcBef>
              <a:buClr>
                <a:srgbClr val="E2002B"/>
              </a:buClr>
              <a:buFont typeface="Arial" charset="0"/>
              <a:buChar char="●"/>
              <a:defRPr sz="2000">
                <a:solidFill>
                  <a:schemeClr val="tx1"/>
                </a:solidFill>
                <a:latin typeface="Arial" charset="0"/>
              </a:defRPr>
            </a:lvl1pPr>
            <a:lvl2pPr marL="742950" indent="-285750" eaLnBrk="0" hangingPunct="0">
              <a:spcBef>
                <a:spcPct val="20000"/>
              </a:spcBef>
              <a:buClr>
                <a:srgbClr val="E2002B"/>
              </a:buClr>
              <a:buSzPct val="60000"/>
              <a:buFont typeface="Wingdings" pitchFamily="2" charset="2"/>
              <a:buChar char="n"/>
              <a:defRPr sz="2000">
                <a:solidFill>
                  <a:schemeClr val="tx1"/>
                </a:solidFill>
                <a:latin typeface="Arial" charset="0"/>
              </a:defRPr>
            </a:lvl2pPr>
            <a:lvl3pPr marL="11430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3pPr>
            <a:lvl4pPr marL="16002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4pPr>
            <a:lvl5pPr marL="20574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9pPr>
          </a:lstStyle>
          <a:p>
            <a:pPr algn="ctr">
              <a:spcBef>
                <a:spcPct val="0"/>
              </a:spcBef>
              <a:buClrTx/>
              <a:buFont typeface="Arial" charset="0"/>
              <a:buNone/>
            </a:pPr>
            <a:endParaRPr lang="en-GB" altLang="en-US" sz="1600" dirty="0"/>
          </a:p>
          <a:p>
            <a:pPr algn="ctr">
              <a:spcBef>
                <a:spcPct val="0"/>
              </a:spcBef>
              <a:buClrTx/>
              <a:buFont typeface="Arial" charset="0"/>
              <a:buNone/>
            </a:pPr>
            <a:r>
              <a:rPr lang="en-GB" altLang="en-US" sz="1600" dirty="0"/>
              <a:t>Disabled people participating as active and equal citizens</a:t>
            </a:r>
          </a:p>
          <a:p>
            <a:pPr algn="ctr">
              <a:spcBef>
                <a:spcPct val="0"/>
              </a:spcBef>
              <a:buClrTx/>
              <a:buFont typeface="Arial" charset="0"/>
              <a:buNone/>
            </a:pPr>
            <a:r>
              <a:rPr lang="en-GB" altLang="en-US" sz="1600" dirty="0"/>
              <a:t> in their local communities: as volunteers, neighbours and </a:t>
            </a:r>
          </a:p>
          <a:p>
            <a:pPr algn="ctr">
              <a:spcBef>
                <a:spcPct val="0"/>
              </a:spcBef>
              <a:buClrTx/>
              <a:buFont typeface="Arial" charset="0"/>
              <a:buNone/>
            </a:pPr>
            <a:r>
              <a:rPr lang="en-GB" altLang="en-US" sz="1600" dirty="0"/>
              <a:t>family members with civic and social responsibilities. </a:t>
            </a:r>
          </a:p>
          <a:p>
            <a:pPr algn="ctr" eaLnBrk="1" hangingPunct="1">
              <a:spcBef>
                <a:spcPct val="0"/>
              </a:spcBef>
              <a:buClrTx/>
              <a:buFontTx/>
              <a:buNone/>
            </a:pPr>
            <a:endParaRPr lang="en-US" altLang="en-US" sz="1600" dirty="0"/>
          </a:p>
        </p:txBody>
      </p:sp>
      <p:sp>
        <p:nvSpPr>
          <p:cNvPr id="5" name="_s1033"/>
          <p:cNvSpPr>
            <a:spLocks noChangeArrowheads="1"/>
          </p:cNvSpPr>
          <p:nvPr/>
        </p:nvSpPr>
        <p:spPr bwMode="auto">
          <a:xfrm>
            <a:off x="1043608" y="3747753"/>
            <a:ext cx="1611839" cy="901700"/>
          </a:xfrm>
          <a:prstGeom prst="roundRect">
            <a:avLst>
              <a:gd name="adj" fmla="val 16667"/>
            </a:avLst>
          </a:prstGeom>
          <a:noFill/>
          <a:ln w="76200">
            <a:solidFill>
              <a:srgbClr val="00B050"/>
            </a:solidFill>
            <a:round/>
            <a:headEnd/>
            <a:tailEnd/>
          </a:ln>
          <a:extLst>
            <a:ext uri="{909E8E84-426E-40DD-AFC4-6F175D3DCCD1}">
              <a14:hiddenFill xmlns:a14="http://schemas.microsoft.com/office/drawing/2010/main">
                <a:solidFill>
                  <a:srgbClr val="E2002B"/>
                </a:solidFill>
              </a14:hiddenFill>
            </a:ext>
          </a:extLst>
        </p:spPr>
        <p:txBody>
          <a:bodyPr wrap="none" lIns="11561" tIns="5781" rIns="11561" bIns="5781" anchor="ctr"/>
          <a:lstStyle>
            <a:lvl1pPr eaLnBrk="0" hangingPunct="0">
              <a:spcBef>
                <a:spcPct val="20000"/>
              </a:spcBef>
              <a:buClr>
                <a:srgbClr val="E2002B"/>
              </a:buClr>
              <a:buFont typeface="Arial" charset="0"/>
              <a:buChar char="●"/>
              <a:defRPr sz="2000">
                <a:solidFill>
                  <a:schemeClr val="tx1"/>
                </a:solidFill>
                <a:latin typeface="Arial" charset="0"/>
              </a:defRPr>
            </a:lvl1pPr>
            <a:lvl2pPr marL="742950" indent="-285750" eaLnBrk="0" hangingPunct="0">
              <a:spcBef>
                <a:spcPct val="20000"/>
              </a:spcBef>
              <a:buClr>
                <a:srgbClr val="E2002B"/>
              </a:buClr>
              <a:buSzPct val="60000"/>
              <a:buFont typeface="Wingdings" pitchFamily="2" charset="2"/>
              <a:buChar char="n"/>
              <a:defRPr sz="2000">
                <a:solidFill>
                  <a:schemeClr val="tx1"/>
                </a:solidFill>
                <a:latin typeface="Arial" charset="0"/>
              </a:defRPr>
            </a:lvl2pPr>
            <a:lvl3pPr marL="11430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3pPr>
            <a:lvl4pPr marL="16002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4pPr>
            <a:lvl5pPr marL="20574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9pPr>
          </a:lstStyle>
          <a:p>
            <a:pPr algn="ctr" eaLnBrk="1" hangingPunct="1">
              <a:spcBef>
                <a:spcPct val="0"/>
              </a:spcBef>
              <a:buClrTx/>
              <a:buFontTx/>
              <a:buNone/>
            </a:pPr>
            <a:r>
              <a:rPr lang="en-GB" altLang="en-US" sz="1600"/>
              <a:t>Training</a:t>
            </a:r>
            <a:endParaRPr lang="en-US" altLang="en-US" sz="1600"/>
          </a:p>
        </p:txBody>
      </p:sp>
      <p:sp>
        <p:nvSpPr>
          <p:cNvPr id="6" name="_s1034"/>
          <p:cNvSpPr>
            <a:spLocks noChangeArrowheads="1"/>
          </p:cNvSpPr>
          <p:nvPr/>
        </p:nvSpPr>
        <p:spPr bwMode="auto">
          <a:xfrm>
            <a:off x="2754542" y="3749341"/>
            <a:ext cx="1611839" cy="901700"/>
          </a:xfrm>
          <a:prstGeom prst="roundRect">
            <a:avLst>
              <a:gd name="adj" fmla="val 16667"/>
            </a:avLst>
          </a:prstGeom>
          <a:noFill/>
          <a:ln w="76200">
            <a:solidFill>
              <a:srgbClr val="00B050"/>
            </a:solidFill>
            <a:round/>
            <a:headEnd/>
            <a:tailEnd/>
          </a:ln>
          <a:extLst>
            <a:ext uri="{909E8E84-426E-40DD-AFC4-6F175D3DCCD1}">
              <a14:hiddenFill xmlns:a14="http://schemas.microsoft.com/office/drawing/2010/main">
                <a:solidFill>
                  <a:srgbClr val="E2002B"/>
                </a:solidFill>
              </a14:hiddenFill>
            </a:ext>
          </a:extLst>
        </p:spPr>
        <p:txBody>
          <a:bodyPr wrap="none" lIns="11561" tIns="5781" rIns="11561" bIns="5781" anchor="ctr"/>
          <a:lstStyle>
            <a:lvl1pPr eaLnBrk="0" hangingPunct="0">
              <a:spcBef>
                <a:spcPct val="20000"/>
              </a:spcBef>
              <a:buClr>
                <a:srgbClr val="E2002B"/>
              </a:buClr>
              <a:buFont typeface="Arial" charset="0"/>
              <a:buChar char="●"/>
              <a:defRPr sz="2000">
                <a:solidFill>
                  <a:schemeClr val="tx1"/>
                </a:solidFill>
                <a:latin typeface="Arial" charset="0"/>
              </a:defRPr>
            </a:lvl1pPr>
            <a:lvl2pPr marL="742950" indent="-285750" eaLnBrk="0" hangingPunct="0">
              <a:spcBef>
                <a:spcPct val="20000"/>
              </a:spcBef>
              <a:buClr>
                <a:srgbClr val="E2002B"/>
              </a:buClr>
              <a:buSzPct val="60000"/>
              <a:buFont typeface="Wingdings" pitchFamily="2" charset="2"/>
              <a:buChar char="n"/>
              <a:defRPr sz="2000">
                <a:solidFill>
                  <a:schemeClr val="tx1"/>
                </a:solidFill>
                <a:latin typeface="Arial" charset="0"/>
              </a:defRPr>
            </a:lvl2pPr>
            <a:lvl3pPr marL="11430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3pPr>
            <a:lvl4pPr marL="16002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4pPr>
            <a:lvl5pPr marL="20574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9pPr>
          </a:lstStyle>
          <a:p>
            <a:pPr algn="ctr" eaLnBrk="1" hangingPunct="1">
              <a:spcBef>
                <a:spcPct val="0"/>
              </a:spcBef>
              <a:buClrTx/>
              <a:buFontTx/>
              <a:buNone/>
            </a:pPr>
            <a:r>
              <a:rPr lang="en-GB" altLang="en-US" sz="1600" dirty="0"/>
              <a:t>Supported and </a:t>
            </a:r>
          </a:p>
          <a:p>
            <a:pPr algn="ctr" eaLnBrk="1" hangingPunct="1">
              <a:spcBef>
                <a:spcPct val="0"/>
              </a:spcBef>
              <a:buClrTx/>
              <a:buFontTx/>
              <a:buNone/>
            </a:pPr>
            <a:r>
              <a:rPr lang="en-GB" altLang="en-US" sz="1600" dirty="0"/>
              <a:t>Independent </a:t>
            </a:r>
          </a:p>
          <a:p>
            <a:pPr algn="ctr" eaLnBrk="1" hangingPunct="1">
              <a:spcBef>
                <a:spcPct val="0"/>
              </a:spcBef>
              <a:buClrTx/>
              <a:buFontTx/>
              <a:buNone/>
            </a:pPr>
            <a:r>
              <a:rPr lang="en-GB" altLang="en-US" sz="1600" dirty="0"/>
              <a:t>Volunteering</a:t>
            </a:r>
            <a:endParaRPr lang="en-US" altLang="en-US" sz="1600" dirty="0"/>
          </a:p>
        </p:txBody>
      </p:sp>
      <p:sp>
        <p:nvSpPr>
          <p:cNvPr id="7" name="_s1036"/>
          <p:cNvSpPr>
            <a:spLocks noChangeArrowheads="1"/>
          </p:cNvSpPr>
          <p:nvPr/>
        </p:nvSpPr>
        <p:spPr bwMode="auto">
          <a:xfrm>
            <a:off x="4463927" y="3749341"/>
            <a:ext cx="1611839" cy="901700"/>
          </a:xfrm>
          <a:prstGeom prst="roundRect">
            <a:avLst>
              <a:gd name="adj" fmla="val 16667"/>
            </a:avLst>
          </a:prstGeom>
          <a:noFill/>
          <a:ln w="76200">
            <a:solidFill>
              <a:srgbClr val="00B050"/>
            </a:solidFill>
            <a:round/>
            <a:headEnd/>
            <a:tailEnd/>
          </a:ln>
          <a:extLst>
            <a:ext uri="{909E8E84-426E-40DD-AFC4-6F175D3DCCD1}">
              <a14:hiddenFill xmlns:a14="http://schemas.microsoft.com/office/drawing/2010/main">
                <a:solidFill>
                  <a:srgbClr val="E2002B"/>
                </a:solidFill>
              </a14:hiddenFill>
            </a:ext>
          </a:extLst>
        </p:spPr>
        <p:txBody>
          <a:bodyPr wrap="none" lIns="21759" tIns="10879" rIns="21759" bIns="10879" anchor="ctr"/>
          <a:lstStyle>
            <a:lvl1pPr eaLnBrk="0" hangingPunct="0">
              <a:spcBef>
                <a:spcPct val="20000"/>
              </a:spcBef>
              <a:buClr>
                <a:srgbClr val="E2002B"/>
              </a:buClr>
              <a:buFont typeface="Arial" charset="0"/>
              <a:buChar char="●"/>
              <a:defRPr sz="2000">
                <a:solidFill>
                  <a:schemeClr val="tx1"/>
                </a:solidFill>
                <a:latin typeface="Arial" charset="0"/>
              </a:defRPr>
            </a:lvl1pPr>
            <a:lvl2pPr marL="742950" indent="-285750" eaLnBrk="0" hangingPunct="0">
              <a:spcBef>
                <a:spcPct val="20000"/>
              </a:spcBef>
              <a:buClr>
                <a:srgbClr val="E2002B"/>
              </a:buClr>
              <a:buSzPct val="60000"/>
              <a:buFont typeface="Wingdings" pitchFamily="2" charset="2"/>
              <a:buChar char="n"/>
              <a:defRPr sz="2000">
                <a:solidFill>
                  <a:schemeClr val="tx1"/>
                </a:solidFill>
                <a:latin typeface="Arial" charset="0"/>
              </a:defRPr>
            </a:lvl2pPr>
            <a:lvl3pPr marL="11430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3pPr>
            <a:lvl4pPr marL="16002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4pPr>
            <a:lvl5pPr marL="20574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9pPr>
          </a:lstStyle>
          <a:p>
            <a:pPr algn="ctr" eaLnBrk="1" hangingPunct="1">
              <a:spcBef>
                <a:spcPct val="0"/>
              </a:spcBef>
              <a:buClrTx/>
              <a:buFontTx/>
              <a:buNone/>
            </a:pPr>
            <a:r>
              <a:rPr lang="en-GB" altLang="en-US" sz="1600"/>
              <a:t>Social Inclusion</a:t>
            </a:r>
            <a:endParaRPr lang="en-US" altLang="en-US" sz="1600"/>
          </a:p>
        </p:txBody>
      </p:sp>
      <p:sp>
        <p:nvSpPr>
          <p:cNvPr id="8" name="_s1035"/>
          <p:cNvSpPr>
            <a:spLocks noChangeArrowheads="1"/>
          </p:cNvSpPr>
          <p:nvPr/>
        </p:nvSpPr>
        <p:spPr bwMode="auto">
          <a:xfrm>
            <a:off x="6213569" y="3747753"/>
            <a:ext cx="1611839" cy="901700"/>
          </a:xfrm>
          <a:prstGeom prst="roundRect">
            <a:avLst>
              <a:gd name="adj" fmla="val 16667"/>
            </a:avLst>
          </a:prstGeom>
          <a:noFill/>
          <a:ln w="76200">
            <a:solidFill>
              <a:srgbClr val="00B050"/>
            </a:solidFill>
            <a:round/>
            <a:headEnd/>
            <a:tailEnd/>
          </a:ln>
          <a:extLst>
            <a:ext uri="{909E8E84-426E-40DD-AFC4-6F175D3DCCD1}">
              <a14:hiddenFill xmlns:a14="http://schemas.microsoft.com/office/drawing/2010/main">
                <a:solidFill>
                  <a:srgbClr val="E2002B"/>
                </a:solidFill>
              </a14:hiddenFill>
            </a:ext>
          </a:extLst>
        </p:spPr>
        <p:txBody>
          <a:bodyPr wrap="none" lIns="11561" tIns="5781" rIns="11561" bIns="5781" anchor="ctr"/>
          <a:lstStyle>
            <a:lvl1pPr eaLnBrk="0" hangingPunct="0">
              <a:spcBef>
                <a:spcPct val="20000"/>
              </a:spcBef>
              <a:buClr>
                <a:srgbClr val="E2002B"/>
              </a:buClr>
              <a:buFont typeface="Arial" charset="0"/>
              <a:buChar char="●"/>
              <a:defRPr sz="2000">
                <a:solidFill>
                  <a:schemeClr val="tx1"/>
                </a:solidFill>
                <a:latin typeface="Arial" charset="0"/>
              </a:defRPr>
            </a:lvl1pPr>
            <a:lvl2pPr marL="742950" indent="-285750" eaLnBrk="0" hangingPunct="0">
              <a:spcBef>
                <a:spcPct val="20000"/>
              </a:spcBef>
              <a:buClr>
                <a:srgbClr val="E2002B"/>
              </a:buClr>
              <a:buSzPct val="60000"/>
              <a:buFont typeface="Wingdings" pitchFamily="2" charset="2"/>
              <a:buChar char="n"/>
              <a:defRPr sz="2000">
                <a:solidFill>
                  <a:schemeClr val="tx1"/>
                </a:solidFill>
                <a:latin typeface="Arial" charset="0"/>
              </a:defRPr>
            </a:lvl2pPr>
            <a:lvl3pPr marL="11430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3pPr>
            <a:lvl4pPr marL="16002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4pPr>
            <a:lvl5pPr marL="2057400" indent="-228600" eaLnBrk="0" hangingPunct="0">
              <a:spcBef>
                <a:spcPct val="20000"/>
              </a:spcBef>
              <a:buClr>
                <a:srgbClr val="E2002B"/>
              </a:buClr>
              <a:buSzPct val="6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E2002B"/>
              </a:buClr>
              <a:buSzPct val="60000"/>
              <a:buFont typeface="Wingdings" pitchFamily="2" charset="2"/>
              <a:buChar char="n"/>
              <a:defRPr sz="2000">
                <a:solidFill>
                  <a:schemeClr val="tx1"/>
                </a:solidFill>
                <a:latin typeface="Arial" charset="0"/>
              </a:defRPr>
            </a:lvl9pPr>
          </a:lstStyle>
          <a:p>
            <a:pPr algn="ctr" eaLnBrk="1" hangingPunct="1">
              <a:spcBef>
                <a:spcPct val="0"/>
              </a:spcBef>
              <a:buClrTx/>
              <a:buFontTx/>
              <a:buNone/>
            </a:pPr>
            <a:r>
              <a:rPr lang="en-GB" altLang="en-US" sz="1600" dirty="0"/>
              <a:t>Supported</a:t>
            </a:r>
            <a:r>
              <a:rPr lang="en-GB" altLang="en-US" sz="1300" dirty="0"/>
              <a:t> </a:t>
            </a:r>
          </a:p>
          <a:p>
            <a:pPr algn="ctr" eaLnBrk="1" hangingPunct="1">
              <a:spcBef>
                <a:spcPct val="0"/>
              </a:spcBef>
              <a:buClrTx/>
              <a:buFontTx/>
              <a:buNone/>
            </a:pPr>
            <a:r>
              <a:rPr lang="en-GB" altLang="en-US" sz="1600" dirty="0"/>
              <a:t>Employment</a:t>
            </a:r>
            <a:endParaRPr lang="en-US" altLang="en-US" sz="1600" dirty="0"/>
          </a:p>
        </p:txBody>
      </p:sp>
    </p:spTree>
    <p:extLst>
      <p:ext uri="{BB962C8B-B14F-4D97-AF65-F5344CB8AC3E}">
        <p14:creationId xmlns:p14="http://schemas.microsoft.com/office/powerpoint/2010/main" val="435726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dirty="0" smtClean="0"/>
              <a:t>The CTV Triangle</a:t>
            </a:r>
          </a:p>
        </p:txBody>
      </p:sp>
      <p:pic>
        <p:nvPicPr>
          <p:cNvPr id="14339" name="Picture 2" descr="C:\Users\Andjul\AppData\Local\Microsoft\Windows\Temporary Internet Files\Content.IE5\UWLO54R5\MC9004401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5275" y="1268413"/>
            <a:ext cx="9334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Users\Andjul\AppData\Local\Microsoft\Windows\Temporary Internet Files\Content.IE5\6H3MMO9B\MC9004401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716338"/>
            <a:ext cx="8731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Users\Andjul\AppData\Local\Microsoft\Windows\Temporary Internet Files\Content.IE5\F8L18CCD\MC9004401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644900"/>
            <a:ext cx="9620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5148263" y="2205038"/>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Arial" charset="0"/>
              </a:rPr>
              <a:t>Beneficiary (V)</a:t>
            </a:r>
          </a:p>
        </p:txBody>
      </p:sp>
      <p:sp>
        <p:nvSpPr>
          <p:cNvPr id="14343" name="TextBox 7"/>
          <p:cNvSpPr txBox="1">
            <a:spLocks noChangeArrowheads="1"/>
          </p:cNvSpPr>
          <p:nvPr/>
        </p:nvSpPr>
        <p:spPr bwMode="auto">
          <a:xfrm>
            <a:off x="1547813" y="5732463"/>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Arial" charset="0"/>
              </a:rPr>
              <a:t>Support mentor (V)</a:t>
            </a:r>
          </a:p>
        </p:txBody>
      </p:sp>
      <p:sp>
        <p:nvSpPr>
          <p:cNvPr id="14344" name="TextBox 8"/>
          <p:cNvSpPr txBox="1">
            <a:spLocks noChangeArrowheads="1"/>
          </p:cNvSpPr>
          <p:nvPr/>
        </p:nvSpPr>
        <p:spPr bwMode="auto">
          <a:xfrm>
            <a:off x="4356100" y="5732463"/>
            <a:ext cx="3278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Arial" charset="0"/>
              </a:rPr>
              <a:t>Volunteer Support worker (P)</a:t>
            </a:r>
          </a:p>
        </p:txBody>
      </p:sp>
      <p:sp>
        <p:nvSpPr>
          <p:cNvPr id="10" name="Left-Right Arrow 9"/>
          <p:cNvSpPr/>
          <p:nvPr/>
        </p:nvSpPr>
        <p:spPr>
          <a:xfrm rot="8316957">
            <a:off x="3244850" y="3092450"/>
            <a:ext cx="860425" cy="4222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60809">
            <a:off x="5049044" y="3032919"/>
            <a:ext cx="6762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Left-Right Arrow 16"/>
          <p:cNvSpPr/>
          <p:nvPr/>
        </p:nvSpPr>
        <p:spPr>
          <a:xfrm>
            <a:off x="3925888" y="4524375"/>
            <a:ext cx="860425" cy="4222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Slide Number Placeholder 1"/>
          <p:cNvSpPr>
            <a:spLocks noGrp="1"/>
          </p:cNvSpPr>
          <p:nvPr>
            <p:ph type="sldNum" sz="quarter" idx="12"/>
          </p:nvPr>
        </p:nvSpPr>
        <p:spPr/>
        <p:txBody>
          <a:bodyPr/>
          <a:lstStyle/>
          <a:p>
            <a:pPr>
              <a:defRPr/>
            </a:pPr>
            <a:fld id="{8D583373-3933-4F9E-B806-F298F9CFE51F}" type="slidenum">
              <a:rPr lang="en-GB" smtClean="0"/>
              <a:pPr>
                <a:defRPr/>
              </a:pPr>
              <a:t>15</a:t>
            </a:fld>
            <a:endParaRPr lang="en-GB"/>
          </a:p>
        </p:txBody>
      </p:sp>
    </p:spTree>
    <p:extLst>
      <p:ext uri="{BB962C8B-B14F-4D97-AF65-F5344CB8AC3E}">
        <p14:creationId xmlns:p14="http://schemas.microsoft.com/office/powerpoint/2010/main" val="207452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GB" altLang="en-US" dirty="0" smtClean="0"/>
              <a:t>Support for me to make a contribution</a:t>
            </a:r>
          </a:p>
        </p:txBody>
      </p:sp>
      <p:sp>
        <p:nvSpPr>
          <p:cNvPr id="13317" name="TextBox 3"/>
          <p:cNvSpPr txBox="1">
            <a:spLocks noChangeArrowheads="1"/>
          </p:cNvSpPr>
          <p:nvPr/>
        </p:nvSpPr>
        <p:spPr bwMode="auto">
          <a:xfrm>
            <a:off x="5364163" y="1928813"/>
            <a:ext cx="309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Arial" charset="0"/>
              </a:rPr>
              <a:t>“Help to think through </a:t>
            </a:r>
            <a:r>
              <a:rPr lang="en-GB" altLang="en-US" sz="1800" b="1" dirty="0">
                <a:latin typeface="Arial" charset="0"/>
              </a:rPr>
              <a:t>what</a:t>
            </a:r>
            <a:r>
              <a:rPr lang="en-GB" altLang="en-US" sz="1800" dirty="0">
                <a:latin typeface="Arial" charset="0"/>
              </a:rPr>
              <a:t> I am good at, how I can help… a plan?”</a:t>
            </a:r>
          </a:p>
        </p:txBody>
      </p:sp>
      <p:sp>
        <p:nvSpPr>
          <p:cNvPr id="13318" name="TextBox 4"/>
          <p:cNvSpPr txBox="1">
            <a:spLocks noChangeArrowheads="1"/>
          </p:cNvSpPr>
          <p:nvPr/>
        </p:nvSpPr>
        <p:spPr bwMode="auto">
          <a:xfrm>
            <a:off x="0" y="3906838"/>
            <a:ext cx="3589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Arial" charset="0"/>
              </a:rPr>
              <a:t>“Guidance on how to find out </a:t>
            </a:r>
            <a:r>
              <a:rPr lang="en-GB" altLang="en-US" sz="1800" b="1">
                <a:latin typeface="Arial" charset="0"/>
              </a:rPr>
              <a:t>where</a:t>
            </a:r>
            <a:r>
              <a:rPr lang="en-GB" altLang="en-US" sz="1800">
                <a:latin typeface="Arial" charset="0"/>
              </a:rPr>
              <a:t> I can help.”</a:t>
            </a:r>
          </a:p>
        </p:txBody>
      </p:sp>
      <p:sp>
        <p:nvSpPr>
          <p:cNvPr id="13319" name="TextBox 5"/>
          <p:cNvSpPr txBox="1">
            <a:spLocks noChangeArrowheads="1"/>
          </p:cNvSpPr>
          <p:nvPr/>
        </p:nvSpPr>
        <p:spPr bwMode="auto">
          <a:xfrm>
            <a:off x="4356100" y="5013325"/>
            <a:ext cx="3671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Arial" charset="0"/>
              </a:rPr>
              <a:t>“Support, mentoring, confidence to </a:t>
            </a:r>
            <a:r>
              <a:rPr lang="en-GB" altLang="en-US" sz="1800" b="1" dirty="0">
                <a:latin typeface="Arial" charset="0"/>
              </a:rPr>
              <a:t>make this real and keep going with it.”</a:t>
            </a:r>
          </a:p>
        </p:txBody>
      </p:sp>
      <p:sp>
        <p:nvSpPr>
          <p:cNvPr id="2" name="Slide Number Placeholder 1"/>
          <p:cNvSpPr>
            <a:spLocks noGrp="1"/>
          </p:cNvSpPr>
          <p:nvPr>
            <p:ph type="sldNum" sz="quarter" idx="12"/>
          </p:nvPr>
        </p:nvSpPr>
        <p:spPr/>
        <p:txBody>
          <a:bodyPr/>
          <a:lstStyle/>
          <a:p>
            <a:pPr>
              <a:defRPr/>
            </a:pPr>
            <a:fld id="{CADDEC74-5088-4BA9-87BB-20E08840EBCB}" type="slidenum">
              <a:rPr lang="en-GB" smtClean="0"/>
              <a:pPr>
                <a:defRPr/>
              </a:pPr>
              <a:t>16</a:t>
            </a:fld>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955" y="2636912"/>
            <a:ext cx="1872208" cy="2120653"/>
          </a:xfrm>
          <a:prstGeom prst="rect">
            <a:avLst/>
          </a:prstGeom>
        </p:spPr>
      </p:pic>
    </p:spTree>
    <p:extLst>
      <p:ext uri="{BB962C8B-B14F-4D97-AF65-F5344CB8AC3E}">
        <p14:creationId xmlns:p14="http://schemas.microsoft.com/office/powerpoint/2010/main" val="1201735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algn="l" eaLnBrk="1" hangingPunct="1"/>
            <a:r>
              <a:rPr lang="en-GB" altLang="en-US" dirty="0" smtClean="0"/>
              <a:t>Supported Volunteering</a:t>
            </a:r>
            <a:endParaRPr lang="en-US" altLang="en-US" dirty="0" smtClean="0"/>
          </a:p>
        </p:txBody>
      </p:sp>
      <p:sp>
        <p:nvSpPr>
          <p:cNvPr id="12291" name="Rectangle 3"/>
          <p:cNvSpPr>
            <a:spLocks noGrp="1"/>
          </p:cNvSpPr>
          <p:nvPr>
            <p:ph type="body" sz="half" idx="1"/>
          </p:nvPr>
        </p:nvSpPr>
        <p:spPr/>
        <p:txBody>
          <a:bodyPr/>
          <a:lstStyle/>
          <a:p>
            <a:pPr eaLnBrk="1" hangingPunct="1">
              <a:lnSpc>
                <a:spcPct val="90000"/>
              </a:lnSpc>
            </a:pPr>
            <a:r>
              <a:rPr lang="en-GB" altLang="en-US" sz="1600" b="1" dirty="0" smtClean="0">
                <a:latin typeface="Arial" charset="0"/>
              </a:rPr>
              <a:t>Steven (beneficiary) </a:t>
            </a:r>
            <a:r>
              <a:rPr lang="en-GB" altLang="en-US" sz="1600" b="1" dirty="0" smtClean="0"/>
              <a:t>–</a:t>
            </a:r>
            <a:r>
              <a:rPr lang="en-GB" altLang="en-US" sz="1600" b="1" dirty="0" smtClean="0">
                <a:latin typeface="Arial" charset="0"/>
              </a:rPr>
              <a:t> </a:t>
            </a:r>
            <a:r>
              <a:rPr lang="en-GB" altLang="en-US" sz="1600" b="1" dirty="0" smtClean="0"/>
              <a:t>“</a:t>
            </a:r>
            <a:r>
              <a:rPr lang="en-GB" altLang="en-US" sz="1600" b="1" dirty="0" smtClean="0">
                <a:latin typeface="Arial" charset="0"/>
              </a:rPr>
              <a:t>I feel a sense of achievement in doing something to contribute</a:t>
            </a:r>
            <a:r>
              <a:rPr lang="en-GB" altLang="en-US" sz="1600" b="1" dirty="0" smtClean="0"/>
              <a:t>…</a:t>
            </a:r>
            <a:r>
              <a:rPr lang="en-GB" altLang="en-US" sz="1600" b="1" dirty="0" smtClean="0">
                <a:latin typeface="Arial" charset="0"/>
              </a:rPr>
              <a:t>CSV have taught me to catch the bus</a:t>
            </a:r>
            <a:r>
              <a:rPr lang="en-GB" altLang="en-US" sz="1600" b="1" dirty="0" smtClean="0"/>
              <a:t>…</a:t>
            </a:r>
            <a:r>
              <a:rPr lang="en-GB" altLang="en-US" sz="1600" b="1" dirty="0" smtClean="0">
                <a:latin typeface="Arial" charset="0"/>
              </a:rPr>
              <a:t>they are teaching me at the moment how to help in a shop, from cleaning, rotating stock, and also serving customers.</a:t>
            </a:r>
            <a:r>
              <a:rPr lang="en-GB" altLang="en-US" sz="1600" b="1" dirty="0" smtClean="0"/>
              <a:t>”</a:t>
            </a:r>
            <a:endParaRPr lang="en-GB" altLang="en-US" sz="1600" b="1" dirty="0" smtClean="0">
              <a:latin typeface="Arial" charset="0"/>
            </a:endParaRPr>
          </a:p>
          <a:p>
            <a:pPr eaLnBrk="1" hangingPunct="1">
              <a:lnSpc>
                <a:spcPct val="90000"/>
              </a:lnSpc>
              <a:buClr>
                <a:schemeClr val="tx1"/>
              </a:buClr>
              <a:buFontTx/>
              <a:buChar char="•"/>
            </a:pPr>
            <a:r>
              <a:rPr lang="en-GB" altLang="en-US" sz="1600" b="1" dirty="0" smtClean="0">
                <a:latin typeface="Arial" charset="0"/>
              </a:rPr>
              <a:t>Chrissie (parent carer) </a:t>
            </a:r>
            <a:r>
              <a:rPr lang="en-GB" altLang="en-US" sz="1600" b="1" dirty="0" smtClean="0"/>
              <a:t>–</a:t>
            </a:r>
            <a:r>
              <a:rPr lang="en-GB" altLang="en-US" sz="1600" b="1" dirty="0" smtClean="0">
                <a:latin typeface="Arial" charset="0"/>
              </a:rPr>
              <a:t> It (CSV) is exactly what he needs, it is a shame he couldn</a:t>
            </a:r>
            <a:r>
              <a:rPr lang="en-GB" altLang="en-US" sz="1600" b="1" dirty="0" smtClean="0"/>
              <a:t>’</a:t>
            </a:r>
            <a:r>
              <a:rPr lang="en-GB" altLang="en-US" sz="1600" b="1" dirty="0" smtClean="0">
                <a:latin typeface="Arial" charset="0"/>
              </a:rPr>
              <a:t>t have received this kind of support years ago</a:t>
            </a:r>
            <a:r>
              <a:rPr lang="en-GB" altLang="en-US" sz="1600" b="1" dirty="0" smtClean="0"/>
              <a:t>”</a:t>
            </a:r>
            <a:r>
              <a:rPr lang="en-GB" altLang="en-US" sz="1600" b="1" dirty="0" smtClean="0">
                <a:latin typeface="Arial" charset="0"/>
              </a:rPr>
              <a:t>.</a:t>
            </a:r>
          </a:p>
          <a:p>
            <a:pPr eaLnBrk="1" hangingPunct="1">
              <a:lnSpc>
                <a:spcPct val="90000"/>
              </a:lnSpc>
              <a:buFontTx/>
              <a:buChar char="•"/>
            </a:pPr>
            <a:r>
              <a:rPr lang="en-GB" altLang="en-US" sz="1600" b="1" dirty="0" smtClean="0">
                <a:latin typeface="Arial" charset="0"/>
              </a:rPr>
              <a:t>Jenny (support mentor) - “I really enjoyed meeting the people I support and feel in a small way I can make a difference”</a:t>
            </a:r>
          </a:p>
          <a:p>
            <a:pPr eaLnBrk="1" hangingPunct="1">
              <a:lnSpc>
                <a:spcPct val="90000"/>
              </a:lnSpc>
              <a:buFontTx/>
              <a:buChar char="•"/>
            </a:pPr>
            <a:r>
              <a:rPr lang="en-GB" altLang="en-US" sz="1600" b="1" dirty="0" smtClean="0">
                <a:latin typeface="Arial" charset="0"/>
              </a:rPr>
              <a:t>Shirley (beneficiary) - “I have made friends among the group and gained confidence interacting with people.”</a:t>
            </a:r>
          </a:p>
          <a:p>
            <a:pPr eaLnBrk="1" hangingPunct="1">
              <a:lnSpc>
                <a:spcPct val="90000"/>
              </a:lnSpc>
              <a:buFont typeface="Wingdings" pitchFamily="2" charset="2"/>
              <a:buChar char="ü"/>
            </a:pPr>
            <a:endParaRPr lang="en-GB" altLang="en-US" sz="1600" b="1" dirty="0" smtClean="0">
              <a:latin typeface="Arial" charset="0"/>
            </a:endParaRPr>
          </a:p>
          <a:p>
            <a:pPr eaLnBrk="1" hangingPunct="1">
              <a:lnSpc>
                <a:spcPct val="90000"/>
              </a:lnSpc>
              <a:buFont typeface="Wingdings" pitchFamily="2" charset="2"/>
              <a:buChar char="ü"/>
            </a:pPr>
            <a:endParaRPr lang="en-US" altLang="en-US" sz="2400" b="1" dirty="0" smtClean="0"/>
          </a:p>
          <a:p>
            <a:pPr eaLnBrk="1" hangingPunct="1">
              <a:lnSpc>
                <a:spcPct val="90000"/>
              </a:lnSpc>
              <a:buClr>
                <a:srgbClr val="EC1802"/>
              </a:buClr>
              <a:buFont typeface="Wingdings" pitchFamily="2" charset="2"/>
              <a:buChar char="ü"/>
            </a:pPr>
            <a:endParaRPr lang="en-GB" altLang="en-US" sz="2400" b="1" dirty="0" smtClean="0">
              <a:latin typeface="Arial" charset="0"/>
            </a:endParaRPr>
          </a:p>
          <a:p>
            <a:pPr eaLnBrk="1" hangingPunct="1">
              <a:lnSpc>
                <a:spcPct val="90000"/>
              </a:lnSpc>
              <a:buClr>
                <a:srgbClr val="EC1802"/>
              </a:buClr>
              <a:buFont typeface="Wingdings" pitchFamily="2" charset="2"/>
              <a:buNone/>
            </a:pPr>
            <a:endParaRPr lang="en-GB" altLang="en-US" sz="2400" b="1" dirty="0" smtClean="0">
              <a:latin typeface="Arial" charset="0"/>
            </a:endParaRPr>
          </a:p>
          <a:p>
            <a:pPr eaLnBrk="1" hangingPunct="1">
              <a:lnSpc>
                <a:spcPct val="90000"/>
              </a:lnSpc>
            </a:pPr>
            <a:endParaRPr lang="en-US" altLang="en-US" sz="2400" b="1" dirty="0" smtClean="0">
              <a:latin typeface="Arial" charset="0"/>
            </a:endParaRPr>
          </a:p>
        </p:txBody>
      </p:sp>
      <p:pic>
        <p:nvPicPr>
          <p:cNvPr id="27652" name="Picture 4" descr="manandshove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0825" y="1600200"/>
            <a:ext cx="2673350" cy="4525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5F15BBB6-7155-46D8-B39D-E83E6DFD5DBB}" type="slidenum">
              <a:rPr lang="en-GB" smtClean="0"/>
              <a:pPr>
                <a:defRPr/>
              </a:pPr>
              <a:t>17</a:t>
            </a:fld>
            <a:endParaRPr lang="en-GB"/>
          </a:p>
        </p:txBody>
      </p:sp>
    </p:spTree>
    <p:extLst>
      <p:ext uri="{BB962C8B-B14F-4D97-AF65-F5344CB8AC3E}">
        <p14:creationId xmlns:p14="http://schemas.microsoft.com/office/powerpoint/2010/main" val="93632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 calcmode="lin" valueType="num">
                                      <p:cBhvr>
                                        <p:cTn id="9" dur="500" fill="hold"/>
                                        <p:tgtEl>
                                          <p:spTgt spid="27652"/>
                                        </p:tgtEl>
                                        <p:attrNameLst>
                                          <p:attrName>style.rotation</p:attrName>
                                        </p:attrNameLst>
                                      </p:cBhvr>
                                      <p:tavLst>
                                        <p:tav tm="0">
                                          <p:val>
                                            <p:fltVal val="360"/>
                                          </p:val>
                                        </p:tav>
                                        <p:tav tm="100000">
                                          <p:val>
                                            <p:fltVal val="0"/>
                                          </p:val>
                                        </p:tav>
                                      </p:tavLst>
                                    </p:anim>
                                    <p:animEffect transition="in" filter="fade">
                                      <p:cBhvr>
                                        <p:cTn id="10"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Volunteering Matters</a:t>
            </a:r>
            <a:endParaRPr lang="en-GB" dirty="0"/>
          </a:p>
        </p:txBody>
      </p:sp>
      <p:sp>
        <p:nvSpPr>
          <p:cNvPr id="3" name="Content Placeholder 2"/>
          <p:cNvSpPr>
            <a:spLocks noGrp="1"/>
          </p:cNvSpPr>
          <p:nvPr>
            <p:ph idx="1"/>
          </p:nvPr>
        </p:nvSpPr>
        <p:spPr/>
        <p:txBody>
          <a:bodyPr>
            <a:normAutofit lnSpcReduction="10000"/>
          </a:bodyPr>
          <a:lstStyle/>
          <a:p>
            <a:pPr>
              <a:lnSpc>
                <a:spcPct val="80000"/>
              </a:lnSpc>
              <a:buClr>
                <a:srgbClr val="00B050"/>
              </a:buClr>
              <a:defRPr/>
            </a:pPr>
            <a:r>
              <a:rPr lang="en-GB" altLang="ja-JP" b="1" dirty="0">
                <a:ea typeface="ＭＳ Ｐゴシック" pitchFamily="34" charset="-128"/>
              </a:rPr>
              <a:t>L</a:t>
            </a:r>
            <a:r>
              <a:rPr lang="en-GB" altLang="ja-JP" b="1" dirty="0" smtClean="0">
                <a:ea typeface="ＭＳ Ｐゴシック" pitchFamily="34" charset="-128"/>
              </a:rPr>
              <a:t>eading</a:t>
            </a:r>
            <a:r>
              <a:rPr lang="en-GB" altLang="ja-JP" dirty="0" smtClean="0">
                <a:ea typeface="ＭＳ Ｐゴシック" pitchFamily="34" charset="-128"/>
              </a:rPr>
              <a:t> </a:t>
            </a:r>
            <a:r>
              <a:rPr lang="en-GB" altLang="ja-JP" dirty="0">
                <a:ea typeface="ＭＳ Ｐゴシック" pitchFamily="34" charset="-128"/>
              </a:rPr>
              <a:t>UK volunteering in policy and practice for 52 years</a:t>
            </a:r>
          </a:p>
          <a:p>
            <a:pPr>
              <a:lnSpc>
                <a:spcPct val="80000"/>
              </a:lnSpc>
              <a:buClr>
                <a:srgbClr val="00B050"/>
              </a:buClr>
              <a:defRPr/>
            </a:pPr>
            <a:endParaRPr lang="en-GB" altLang="en-US" dirty="0"/>
          </a:p>
          <a:p>
            <a:pPr>
              <a:lnSpc>
                <a:spcPct val="80000"/>
              </a:lnSpc>
              <a:buClr>
                <a:srgbClr val="00B050"/>
              </a:buClr>
              <a:defRPr/>
            </a:pPr>
            <a:r>
              <a:rPr lang="en-GB" altLang="ja-JP" dirty="0" smtClean="0">
                <a:ea typeface="ＭＳ Ｐゴシック" pitchFamily="34" charset="-128"/>
              </a:rPr>
              <a:t>A</a:t>
            </a:r>
            <a:r>
              <a:rPr lang="en-GB" altLang="ja-JP" b="1" dirty="0" smtClean="0">
                <a:ea typeface="ＭＳ Ｐゴシック" pitchFamily="34" charset="-128"/>
              </a:rPr>
              <a:t> vision</a:t>
            </a:r>
            <a:r>
              <a:rPr lang="en-GB" altLang="ja-JP" dirty="0" smtClean="0">
                <a:ea typeface="ＭＳ Ｐゴシック" pitchFamily="34" charset="-128"/>
              </a:rPr>
              <a:t> </a:t>
            </a:r>
            <a:r>
              <a:rPr lang="en-GB" altLang="ja-JP" dirty="0">
                <a:ea typeface="ＭＳ Ｐゴシック" pitchFamily="34" charset="-128"/>
              </a:rPr>
              <a:t>of a society where everyone can participate </a:t>
            </a:r>
            <a:r>
              <a:rPr lang="en-GB" altLang="ja-JP" dirty="0" smtClean="0">
                <a:ea typeface="ＭＳ Ｐゴシック" pitchFamily="34" charset="-128"/>
              </a:rPr>
              <a:t> in order to </a:t>
            </a:r>
            <a:r>
              <a:rPr lang="en-GB" altLang="ja-JP" dirty="0">
                <a:ea typeface="ＭＳ Ｐゴシック" pitchFamily="34" charset="-128"/>
              </a:rPr>
              <a:t>build strong and inclusive communities</a:t>
            </a:r>
          </a:p>
          <a:p>
            <a:pPr>
              <a:lnSpc>
                <a:spcPct val="80000"/>
              </a:lnSpc>
              <a:buClr>
                <a:srgbClr val="00B050"/>
              </a:buClr>
              <a:defRPr/>
            </a:pPr>
            <a:endParaRPr lang="en-GB" altLang="ja-JP" dirty="0">
              <a:ea typeface="ＭＳ Ｐゴシック" pitchFamily="34" charset="-128"/>
            </a:endParaRPr>
          </a:p>
          <a:p>
            <a:pPr>
              <a:lnSpc>
                <a:spcPct val="80000"/>
              </a:lnSpc>
              <a:buClr>
                <a:srgbClr val="00B050"/>
              </a:buClr>
              <a:defRPr/>
            </a:pPr>
            <a:r>
              <a:rPr lang="en-GB" altLang="ja-JP" b="1" dirty="0">
                <a:ea typeface="ＭＳ Ｐゴシック" pitchFamily="34" charset="-128"/>
              </a:rPr>
              <a:t>Mission</a:t>
            </a:r>
            <a:r>
              <a:rPr lang="en-GB" altLang="ja-JP" dirty="0">
                <a:ea typeface="ＭＳ Ｐゴシック" pitchFamily="34" charset="-128"/>
              </a:rPr>
              <a:t>: </a:t>
            </a:r>
            <a:r>
              <a:rPr lang="en-GB" altLang="en-US" dirty="0"/>
              <a:t>by investing in people through volunteering we can reduce inequalities and isolation to build </a:t>
            </a:r>
            <a:r>
              <a:rPr lang="en-GB" altLang="en-US" dirty="0" smtClean="0"/>
              <a:t>those stronger</a:t>
            </a:r>
            <a:r>
              <a:rPr lang="en-GB" altLang="en-US" dirty="0"/>
              <a:t>, more inclusive communities</a:t>
            </a:r>
          </a:p>
          <a:p>
            <a:endParaRPr lang="en-GB" dirty="0"/>
          </a:p>
        </p:txBody>
      </p:sp>
    </p:spTree>
    <p:extLst>
      <p:ext uri="{BB962C8B-B14F-4D97-AF65-F5344CB8AC3E}">
        <p14:creationId xmlns:p14="http://schemas.microsoft.com/office/powerpoint/2010/main" val="1344809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Volunteering Matters programmes</a:t>
            </a:r>
            <a:endParaRPr lang="en-GB" dirty="0"/>
          </a:p>
        </p:txBody>
      </p:sp>
      <p:sp>
        <p:nvSpPr>
          <p:cNvPr id="3" name="Content Placeholder 2"/>
          <p:cNvSpPr>
            <a:spLocks noGrp="1"/>
          </p:cNvSpPr>
          <p:nvPr>
            <p:ph idx="1"/>
          </p:nvPr>
        </p:nvSpPr>
        <p:spPr/>
        <p:txBody>
          <a:bodyPr/>
          <a:lstStyle/>
          <a:p>
            <a:r>
              <a:rPr lang="en-GB" dirty="0" smtClean="0"/>
              <a:t>Volunteering and the Care Act, with LGA</a:t>
            </a:r>
          </a:p>
          <a:p>
            <a:r>
              <a:rPr lang="en-GB" dirty="0" smtClean="0"/>
              <a:t>Volunteering and quality, with CQC and providers</a:t>
            </a:r>
          </a:p>
          <a:p>
            <a:r>
              <a:rPr lang="en-GB" dirty="0" smtClean="0"/>
              <a:t>Volunteering and impact, with Public Health England and Hampshire CC</a:t>
            </a:r>
          </a:p>
          <a:p>
            <a:r>
              <a:rPr lang="en-GB" dirty="0" smtClean="0"/>
              <a:t>Retired and Senior Volunteers Programme</a:t>
            </a:r>
          </a:p>
          <a:p>
            <a:r>
              <a:rPr lang="en-GB" dirty="0" smtClean="0"/>
              <a:t>Full time volunteers programme </a:t>
            </a:r>
            <a:endParaRPr lang="en-GB" dirty="0"/>
          </a:p>
        </p:txBody>
      </p:sp>
    </p:spTree>
    <p:extLst>
      <p:ext uri="{BB962C8B-B14F-4D97-AF65-F5344CB8AC3E}">
        <p14:creationId xmlns:p14="http://schemas.microsoft.com/office/powerpoint/2010/main" val="424391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Getting to know each other</a:t>
            </a:r>
            <a:endParaRPr lang="en-GB" dirty="0"/>
          </a:p>
        </p:txBody>
      </p:sp>
      <p:sp>
        <p:nvSpPr>
          <p:cNvPr id="4" name="Slide Number Placeholder 3"/>
          <p:cNvSpPr>
            <a:spLocks noGrp="1"/>
          </p:cNvSpPr>
          <p:nvPr>
            <p:ph type="sldNum" sz="quarter" idx="12"/>
          </p:nvPr>
        </p:nvSpPr>
        <p:spPr/>
        <p:txBody>
          <a:bodyPr/>
          <a:lstStyle/>
          <a:p>
            <a:fld id="{0D3B72DF-1A5D-4FDB-B2B8-23477F1E6AA1}" type="slidenum">
              <a:rPr lang="en-GB" smtClean="0">
                <a:solidFill>
                  <a:prstClr val="black">
                    <a:tint val="75000"/>
                  </a:prstClr>
                </a:solidFill>
              </a:rPr>
              <a:pPr/>
              <a:t>2</a:t>
            </a:fld>
            <a:endParaRPr lang="en-GB">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27622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35896" y="2996952"/>
            <a:ext cx="4896544" cy="1384995"/>
          </a:xfrm>
          <a:prstGeom prst="rect">
            <a:avLst/>
          </a:prstGeom>
        </p:spPr>
        <p:txBody>
          <a:bodyPr wrap="square">
            <a:spAutoFit/>
          </a:bodyPr>
          <a:lstStyle/>
          <a:p>
            <a:r>
              <a:rPr lang="en-GB" sz="2800" dirty="0" smtClean="0"/>
              <a:t>one  recent experience of volunteering or contribution or neighbourliness in my life …</a:t>
            </a:r>
            <a:endParaRPr lang="en-GB" sz="2800" dirty="0"/>
          </a:p>
        </p:txBody>
      </p:sp>
    </p:spTree>
    <p:extLst>
      <p:ext uri="{BB962C8B-B14F-4D97-AF65-F5344CB8AC3E}">
        <p14:creationId xmlns:p14="http://schemas.microsoft.com/office/powerpoint/2010/main" val="28469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The  Quality programme: Emerging issues/what people have told us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Care Act: wellbeing, prevention, integration…</a:t>
            </a:r>
          </a:p>
          <a:p>
            <a:r>
              <a:rPr lang="en-GB" dirty="0"/>
              <a:t>N</a:t>
            </a:r>
            <a:r>
              <a:rPr lang="en-GB" dirty="0" smtClean="0"/>
              <a:t>ot about job substitution</a:t>
            </a:r>
          </a:p>
          <a:p>
            <a:r>
              <a:rPr lang="en-GB" dirty="0"/>
              <a:t>S</a:t>
            </a:r>
            <a:r>
              <a:rPr lang="en-GB" dirty="0" smtClean="0"/>
              <a:t>ome good practice exists today…but it’s not the norm</a:t>
            </a:r>
          </a:p>
          <a:p>
            <a:r>
              <a:rPr lang="en-GB" dirty="0"/>
              <a:t>W</a:t>
            </a:r>
            <a:r>
              <a:rPr lang="en-GB" dirty="0" smtClean="0"/>
              <a:t>e need to test our draft guidance in diverse settings and situations…care homes, people’s own homes</a:t>
            </a:r>
          </a:p>
          <a:p>
            <a:r>
              <a:rPr lang="en-GB" dirty="0" smtClean="0"/>
              <a:t>Think about the full range of volunteers and volunteering arrangements</a:t>
            </a:r>
          </a:p>
          <a:p>
            <a:r>
              <a:rPr lang="en-GB" dirty="0" smtClean="0"/>
              <a:t>Think  more about </a:t>
            </a:r>
            <a:r>
              <a:rPr lang="en-GB" dirty="0"/>
              <a:t>volunteering </a:t>
            </a:r>
            <a:r>
              <a:rPr lang="en-GB" i="1" dirty="0"/>
              <a:t>around the </a:t>
            </a:r>
            <a:r>
              <a:rPr lang="en-GB" i="1" dirty="0" smtClean="0"/>
              <a:t>person…</a:t>
            </a:r>
            <a:r>
              <a:rPr lang="en-GB" dirty="0" smtClean="0"/>
              <a:t>matching</a:t>
            </a:r>
            <a:r>
              <a:rPr lang="en-GB" i="1" dirty="0" smtClean="0"/>
              <a:t> </a:t>
            </a:r>
            <a:r>
              <a:rPr lang="en-GB" dirty="0" smtClean="0"/>
              <a:t>people</a:t>
            </a:r>
            <a:endParaRPr lang="en-GB" i="1" dirty="0" smtClean="0"/>
          </a:p>
          <a:p>
            <a:r>
              <a:rPr lang="en-GB" dirty="0" smtClean="0"/>
              <a:t>Think more about people who use services as volunteers, what do they want and need? </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94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Moving From right to left…</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79935313"/>
              </p:ext>
            </p:extLst>
          </p:nvPr>
        </p:nvGraphicFramePr>
        <p:xfrm>
          <a:off x="1043608" y="2420888"/>
          <a:ext cx="7643192" cy="37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491880" y="2420888"/>
            <a:ext cx="3371469" cy="3024385"/>
            <a:chOff x="6156176" y="1412776"/>
            <a:chExt cx="2479302" cy="2448321"/>
          </a:xfrm>
        </p:grpSpPr>
        <p:pic>
          <p:nvPicPr>
            <p:cNvPr id="5" name="Picture 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1412776"/>
              <a:ext cx="2479302" cy="24483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5"/>
            <p:cNvSpPr/>
            <p:nvPr/>
          </p:nvSpPr>
          <p:spPr>
            <a:xfrm>
              <a:off x="6894870" y="2131701"/>
              <a:ext cx="1005539" cy="94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kern="1200" dirty="0">
                  <a:solidFill>
                    <a:srgbClr val="C0504D"/>
                  </a:solidFill>
                  <a:effectLst/>
                  <a:ea typeface="Times New Roman"/>
                  <a:cs typeface="Times New Roman"/>
                </a:rPr>
                <a:t>People</a:t>
              </a:r>
              <a:endParaRPr lang="en-GB" sz="1400" dirty="0">
                <a:effectLst/>
                <a:latin typeface="Times New Roman"/>
                <a:ea typeface="Times New Roman"/>
              </a:endParaRPr>
            </a:p>
          </p:txBody>
        </p:sp>
      </p:grpSp>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6172200"/>
            <a:ext cx="2879725" cy="40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Slide Number Placeholder 7"/>
          <p:cNvSpPr>
            <a:spLocks noGrp="1"/>
          </p:cNvSpPr>
          <p:nvPr>
            <p:ph type="sldNum" sz="quarter" idx="12"/>
          </p:nvPr>
        </p:nvSpPr>
        <p:spPr/>
        <p:txBody>
          <a:bodyPr/>
          <a:lstStyle/>
          <a:p>
            <a:fld id="{AB6A0971-5BCF-4535-9287-41DB5FA9DDDF}" type="slidenum">
              <a:rPr lang="en-GB" smtClean="0"/>
              <a:t>21</a:t>
            </a:fld>
            <a:endParaRPr lang="en-GB"/>
          </a:p>
        </p:txBody>
      </p:sp>
    </p:spTree>
    <p:extLst>
      <p:ext uri="{BB962C8B-B14F-4D97-AF65-F5344CB8AC3E}">
        <p14:creationId xmlns:p14="http://schemas.microsoft.com/office/powerpoint/2010/main" val="2204763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Some key questions</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Where are the </a:t>
            </a:r>
            <a:r>
              <a:rPr lang="en-GB" dirty="0"/>
              <a:t>major opportunities</a:t>
            </a:r>
            <a:r>
              <a:rPr lang="en-GB" dirty="0" smtClean="0"/>
              <a:t>?</a:t>
            </a:r>
          </a:p>
          <a:p>
            <a:pPr lvl="0"/>
            <a:r>
              <a:rPr lang="en-GB" dirty="0" smtClean="0"/>
              <a:t>How can those people with personal budgets use them to be a volunteer?</a:t>
            </a:r>
          </a:p>
          <a:p>
            <a:pPr lvl="0"/>
            <a:r>
              <a:rPr lang="en-GB" dirty="0" smtClean="0"/>
              <a:t>What about people who don’t have a personal budget? </a:t>
            </a:r>
            <a:endParaRPr lang="en-GB" dirty="0"/>
          </a:p>
          <a:p>
            <a:pPr lvl="0"/>
            <a:r>
              <a:rPr lang="en-GB" dirty="0" smtClean="0"/>
              <a:t>Are there other ways of getting funding?</a:t>
            </a:r>
            <a:endParaRPr lang="en-GB" dirty="0"/>
          </a:p>
          <a:p>
            <a:pPr lvl="0"/>
            <a:r>
              <a:rPr lang="en-GB" dirty="0" smtClean="0"/>
              <a:t>And what about personal health budgets?  </a:t>
            </a:r>
            <a:endParaRPr lang="en-GB" dirty="0"/>
          </a:p>
          <a:p>
            <a:pPr lvl="0"/>
            <a:r>
              <a:rPr lang="en-GB" dirty="0" smtClean="0"/>
              <a:t>Rural-urban </a:t>
            </a:r>
            <a:r>
              <a:rPr lang="en-GB" dirty="0"/>
              <a:t>issues?  </a:t>
            </a:r>
            <a:r>
              <a:rPr lang="en-GB" dirty="0" smtClean="0"/>
              <a:t>Transport </a:t>
            </a:r>
            <a:r>
              <a:rPr lang="en-GB" dirty="0"/>
              <a:t>issues</a:t>
            </a:r>
            <a:r>
              <a:rPr lang="en-GB" dirty="0" smtClean="0"/>
              <a:t>?</a:t>
            </a:r>
            <a:endParaRPr lang="en-GB" dirty="0"/>
          </a:p>
          <a:p>
            <a:pPr lvl="0"/>
            <a:r>
              <a:rPr lang="en-GB" dirty="0"/>
              <a:t>Cultural issues?</a:t>
            </a:r>
          </a:p>
          <a:p>
            <a:pPr lvl="0"/>
            <a:r>
              <a:rPr lang="en-GB" dirty="0"/>
              <a:t>Issues of safety, risk and risk management?  </a:t>
            </a:r>
          </a:p>
          <a:p>
            <a:endParaRPr lang="en-GB" dirty="0"/>
          </a:p>
        </p:txBody>
      </p:sp>
    </p:spTree>
    <p:extLst>
      <p:ext uri="{BB962C8B-B14F-4D97-AF65-F5344CB8AC3E}">
        <p14:creationId xmlns:p14="http://schemas.microsoft.com/office/powerpoint/2010/main" val="1869751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Beware co-opting volunteers</a:t>
            </a:r>
            <a:endParaRPr lang="en-GB" dirty="0"/>
          </a:p>
        </p:txBody>
      </p:sp>
      <p:pic>
        <p:nvPicPr>
          <p:cNvPr id="3074" name="Picture 2" descr="C:\Users\Andjul\AppData\Local\Microsoft\Windows\Temporary Internet Files\Content.IE5\L4FGJLET\sign-36070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08720"/>
            <a:ext cx="4104456" cy="32362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ndjul\AppData\Local\Microsoft\Windows\Temporary Internet Files\Content.IE5\L4FGJLET\volunteer[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364035"/>
            <a:ext cx="2780928" cy="2780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ypnow.co.uk/IMG/120/41120/children0735-343x343.jpg?1412593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84984"/>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95238" y="4144963"/>
            <a:ext cx="15240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95238" y="5373216"/>
            <a:ext cx="1492909" cy="369332"/>
          </a:xfrm>
          <a:prstGeom prst="rect">
            <a:avLst/>
          </a:prstGeom>
        </p:spPr>
        <p:txBody>
          <a:bodyPr wrap="none">
            <a:spAutoFit/>
          </a:bodyPr>
          <a:lstStyle/>
          <a:p>
            <a:r>
              <a:rPr lang="en-GB" dirty="0" smtClean="0"/>
              <a:t>Care Act 2014</a:t>
            </a:r>
            <a:endParaRPr lang="en-GB" dirty="0"/>
          </a:p>
        </p:txBody>
      </p:sp>
      <p:pic>
        <p:nvPicPr>
          <p:cNvPr id="3078" name="Picture 6" descr="Go to NHS Choices home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75424"/>
            <a:ext cx="2019300" cy="3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0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Back to the questions for today</a:t>
            </a:r>
            <a:endParaRPr lang="en-GB" dirty="0"/>
          </a:p>
        </p:txBody>
      </p:sp>
      <p:sp>
        <p:nvSpPr>
          <p:cNvPr id="3" name="Content Placeholder 2"/>
          <p:cNvSpPr>
            <a:spLocks noGrp="1"/>
          </p:cNvSpPr>
          <p:nvPr>
            <p:ph idx="1"/>
          </p:nvPr>
        </p:nvSpPr>
        <p:spPr/>
        <p:txBody>
          <a:bodyPr/>
          <a:lstStyle/>
          <a:p>
            <a:r>
              <a:rPr lang="en-GB" dirty="0" smtClean="0"/>
              <a:t>What do mean by contribution?</a:t>
            </a:r>
          </a:p>
          <a:p>
            <a:r>
              <a:rPr lang="en-GB" dirty="0" smtClean="0"/>
              <a:t>How can we encourage more people to make a contribution in their own way…</a:t>
            </a:r>
          </a:p>
          <a:p>
            <a:r>
              <a:rPr lang="en-GB" dirty="0" smtClean="0"/>
              <a:t>…and to feel good about it?</a:t>
            </a:r>
          </a:p>
          <a:p>
            <a:r>
              <a:rPr lang="en-GB" dirty="0" smtClean="0"/>
              <a:t>And can we/should we tie these varied contributions into formal systems of care and support? </a:t>
            </a:r>
          </a:p>
          <a:p>
            <a:endParaRPr lang="en-GB" dirty="0"/>
          </a:p>
        </p:txBody>
      </p:sp>
    </p:spTree>
    <p:extLst>
      <p:ext uri="{BB962C8B-B14F-4D97-AF65-F5344CB8AC3E}">
        <p14:creationId xmlns:p14="http://schemas.microsoft.com/office/powerpoint/2010/main" val="103022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5"/>
          <p:cNvSpPr>
            <a:spLocks noChangeArrowheads="1"/>
          </p:cNvSpPr>
          <p:nvPr/>
        </p:nvSpPr>
        <p:spPr bwMode="auto">
          <a:xfrm>
            <a:off x="107504" y="2081212"/>
            <a:ext cx="9144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50000"/>
              </a:lnSpc>
            </a:pPr>
            <a:endParaRPr lang="en-GB" altLang="en-US" sz="1100">
              <a:solidFill>
                <a:srgbClr val="C00000"/>
              </a:solidFill>
              <a:ea typeface="Times New Roman" pitchFamily="18" charset="0"/>
              <a:cs typeface="Calibri" pitchFamily="34" charset="0"/>
            </a:endParaRPr>
          </a:p>
        </p:txBody>
      </p:sp>
      <p:sp>
        <p:nvSpPr>
          <p:cNvPr id="2056" name="Rectangle 2"/>
          <p:cNvSpPr>
            <a:spLocks noChangeArrowheads="1"/>
          </p:cNvSpPr>
          <p:nvPr/>
        </p:nvSpPr>
        <p:spPr bwMode="auto">
          <a:xfrm>
            <a:off x="258763" y="116681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4000" dirty="0" smtClean="0"/>
              <a:t>Observations?  </a:t>
            </a:r>
          </a:p>
        </p:txBody>
      </p:sp>
      <p:pic>
        <p:nvPicPr>
          <p:cNvPr id="5123" name="Picture 3" descr="C:\Users\Andjul\AppData\Local\Microsoft\Windows\Temporary Internet Files\Content.IE5\K8O82OK4\MP900424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 y="2572281"/>
            <a:ext cx="2984551" cy="3016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IMG_2806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572281"/>
            <a:ext cx="2734019" cy="289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05382" y="6021288"/>
            <a:ext cx="3744416" cy="369332"/>
          </a:xfrm>
          <a:prstGeom prst="rect">
            <a:avLst/>
          </a:prstGeom>
          <a:noFill/>
        </p:spPr>
        <p:txBody>
          <a:bodyPr wrap="square" rtlCol="0">
            <a:spAutoFit/>
          </a:bodyPr>
          <a:lstStyle/>
          <a:p>
            <a:r>
              <a:rPr lang="en-GB" dirty="0" smtClean="0">
                <a:hlinkClick r:id="rId5"/>
              </a:rPr>
              <a:t>andrew.tyson@in-control.org.uk</a:t>
            </a:r>
            <a:r>
              <a:rPr lang="en-GB" dirty="0" smtClean="0"/>
              <a:t> </a:t>
            </a:r>
            <a:endParaRPr lang="en-GB" dirty="0"/>
          </a:p>
        </p:txBody>
      </p:sp>
    </p:spTree>
    <p:extLst>
      <p:ext uri="{BB962C8B-B14F-4D97-AF65-F5344CB8AC3E}">
        <p14:creationId xmlns:p14="http://schemas.microsoft.com/office/powerpoint/2010/main" val="375587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Andjul\AppData\Local\Microsoft\Windows\Temporary Internet Files\Content.IE5\6H3MMO9B\MP90040003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153460"/>
            <a:ext cx="2166744" cy="1443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Diverse citizens, diverse communities</a:t>
            </a:r>
            <a:endParaRPr lang="en-GB" dirty="0"/>
          </a:p>
        </p:txBody>
      </p:sp>
      <p:pic>
        <p:nvPicPr>
          <p:cNvPr id="3075" name="Picture 3" descr="C:\Users\Andjul\AppData\Local\Microsoft\Windows\Temporary Internet Files\Content.IE5\F8L18CCD\MP9004000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30" y="1628800"/>
            <a:ext cx="2220750" cy="17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861048"/>
            <a:ext cx="2489550" cy="18593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6406" y="2100434"/>
            <a:ext cx="1881506" cy="1331987"/>
          </a:xfrm>
          <a:prstGeom prst="rect">
            <a:avLst/>
          </a:prstGeom>
        </p:spPr>
      </p:pic>
      <p:pic>
        <p:nvPicPr>
          <p:cNvPr id="10"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2420888"/>
            <a:ext cx="2466975" cy="1847850"/>
          </a:xfrm>
          <a:prstGeom prst="rect">
            <a:avLst/>
          </a:prstGeom>
        </p:spPr>
      </p:pic>
      <p:pic>
        <p:nvPicPr>
          <p:cNvPr id="11" name="Picture 4" descr="C:\Users\Andjul\AppData\Local\Microsoft\Windows\Temporary Internet Files\Content.IE5\UWLO54R5\MP90044240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7496" y="1197473"/>
            <a:ext cx="1194333" cy="796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9431" y="4284211"/>
            <a:ext cx="1651190" cy="187030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9912" y="4362114"/>
            <a:ext cx="1143000" cy="85725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7335" y="5085184"/>
            <a:ext cx="1559071" cy="947352"/>
          </a:xfrm>
          <a:prstGeom prst="rect">
            <a:avLst/>
          </a:prstGeom>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1943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782763"/>
            <a:ext cx="2155825"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2263775"/>
            <a:ext cx="38798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4"/>
          <p:cNvSpPr>
            <a:spLocks/>
          </p:cNvSpPr>
          <p:nvPr/>
        </p:nvSpPr>
        <p:spPr bwMode="auto">
          <a:xfrm>
            <a:off x="3417888" y="3382963"/>
            <a:ext cx="1143000" cy="1143000"/>
          </a:xfrm>
          <a:prstGeom prst="rightArrow">
            <a:avLst>
              <a:gd name="adj1" fmla="val 32000"/>
              <a:gd name="adj2" fmla="val 44000"/>
            </a:avLst>
          </a:prstGeom>
          <a:solidFill>
            <a:schemeClr val="accent1"/>
          </a:solidFill>
          <a:ln w="254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latin typeface="Calibri" pitchFamily="34" charset="0"/>
            </a:endParaRPr>
          </a:p>
        </p:txBody>
      </p:sp>
      <p:sp>
        <p:nvSpPr>
          <p:cNvPr id="15365" name="Rectangle 5"/>
          <p:cNvSpPr>
            <a:spLocks noGrp="1" noChangeArrowheads="1"/>
          </p:cNvSpPr>
          <p:nvPr>
            <p:ph type="title"/>
          </p:nvPr>
        </p:nvSpPr>
        <p:spPr>
          <a:xfrm>
            <a:off x="446088" y="57150"/>
            <a:ext cx="8240712" cy="1859682"/>
          </a:xfrm>
          <a:noFill/>
        </p:spPr>
        <p:txBody>
          <a:bodyPr rIns="0">
            <a:normAutofit/>
          </a:bodyPr>
          <a:lstStyle/>
          <a:p>
            <a:pPr algn="l"/>
            <a:r>
              <a:rPr lang="en-US" altLang="en-US" sz="4000" dirty="0" smtClean="0">
                <a:latin typeface="Helvetica Neue" charset="0"/>
                <a:sym typeface="Helvetica Neue" charset="0"/>
              </a:rPr>
              <a:t>From the gift of welfare to active citizenship </a:t>
            </a:r>
          </a:p>
        </p:txBody>
      </p:sp>
    </p:spTree>
    <p:extLst>
      <p:ext uri="{BB962C8B-B14F-4D97-AF65-F5344CB8AC3E}">
        <p14:creationId xmlns:p14="http://schemas.microsoft.com/office/powerpoint/2010/main" val="10588527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214313"/>
            <a:ext cx="8258175" cy="1162051"/>
          </a:xfrm>
        </p:spPr>
        <p:txBody>
          <a:bodyPr>
            <a:normAutofit/>
          </a:bodyPr>
          <a:lstStyle/>
          <a:p>
            <a:r>
              <a:rPr lang="en-GB" altLang="en-US" sz="4000" b="0" dirty="0" smtClean="0"/>
              <a:t>Citizenship</a:t>
            </a:r>
          </a:p>
        </p:txBody>
      </p:sp>
      <p:sp>
        <p:nvSpPr>
          <p:cNvPr id="16387" name="Text Placeholder 3"/>
          <p:cNvSpPr>
            <a:spLocks noGrp="1"/>
          </p:cNvSpPr>
          <p:nvPr>
            <p:ph type="body" sz="half" idx="2"/>
          </p:nvPr>
        </p:nvSpPr>
        <p:spPr>
          <a:xfrm>
            <a:off x="0" y="928688"/>
            <a:ext cx="3829050" cy="4691062"/>
          </a:xfrm>
        </p:spPr>
        <p:txBody>
          <a:bodyPr>
            <a:normAutofit fontScale="92500" lnSpcReduction="10000"/>
          </a:bodyPr>
          <a:lstStyle/>
          <a:p>
            <a:r>
              <a:rPr lang="en-GB" altLang="en-US" sz="2000" smtClean="0"/>
              <a:t>“Citizenship is being someone who has respect within the community and who acts to support and sustain that community. Our commitment to each other and to the public services which support is relies on the willingness of citizens to contribute practically and financially to the strengthening of these services. If we erode citizenship, make participation and contribution harder then we will eliminate the very fabric of the community itself. Citizenship promised better outcomes by strengthening the commitment of each of us to each other and to the whole community”. (Simon Duffy)</a:t>
            </a:r>
          </a:p>
        </p:txBody>
      </p:sp>
      <p:sp>
        <p:nvSpPr>
          <p:cNvPr id="5" name="Slide Number Placeholder 4"/>
          <p:cNvSpPr>
            <a:spLocks noGrp="1"/>
          </p:cNvSpPr>
          <p:nvPr>
            <p:ph type="sldNum" sz="quarter" idx="12"/>
          </p:nvPr>
        </p:nvSpPr>
        <p:spPr/>
        <p:txBody>
          <a:bodyPr/>
          <a:lstStyle/>
          <a:p>
            <a:pPr>
              <a:defRPr/>
            </a:pPr>
            <a:fld id="{8CCFF0F3-30D1-4E9A-B418-27F00EDAE5F8}" type="slidenum">
              <a:rPr lang="en-GB" smtClean="0"/>
              <a:pPr>
                <a:defRPr/>
              </a:pPr>
              <a:t>5</a:t>
            </a:fld>
            <a:endParaRPr lang="en-GB"/>
          </a:p>
        </p:txBody>
      </p:sp>
      <p:pic>
        <p:nvPicPr>
          <p:cNvPr id="1638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57688" y="1500188"/>
            <a:ext cx="4214812" cy="4062412"/>
          </a:xfrm>
          <a:noFill/>
        </p:spPr>
      </p:pic>
    </p:spTree>
    <p:extLst>
      <p:ext uri="{BB962C8B-B14F-4D97-AF65-F5344CB8AC3E}">
        <p14:creationId xmlns:p14="http://schemas.microsoft.com/office/powerpoint/2010/main" val="839182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 contribution by all…</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1600201"/>
            <a:ext cx="2993380" cy="3991174"/>
          </a:xfrm>
        </p:spPr>
      </p:pic>
    </p:spTree>
    <p:extLst>
      <p:ext uri="{BB962C8B-B14F-4D97-AF65-F5344CB8AC3E}">
        <p14:creationId xmlns:p14="http://schemas.microsoft.com/office/powerpoint/2010/main" val="88635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Questions for today</a:t>
            </a:r>
            <a:endParaRPr lang="en-GB" dirty="0"/>
          </a:p>
        </p:txBody>
      </p:sp>
      <p:sp>
        <p:nvSpPr>
          <p:cNvPr id="3" name="Content Placeholder 2"/>
          <p:cNvSpPr>
            <a:spLocks noGrp="1"/>
          </p:cNvSpPr>
          <p:nvPr>
            <p:ph idx="1"/>
          </p:nvPr>
        </p:nvSpPr>
        <p:spPr/>
        <p:txBody>
          <a:bodyPr/>
          <a:lstStyle/>
          <a:p>
            <a:r>
              <a:rPr lang="en-GB" dirty="0" smtClean="0"/>
              <a:t>What do mean by contribution?</a:t>
            </a:r>
          </a:p>
          <a:p>
            <a:r>
              <a:rPr lang="en-GB" dirty="0" smtClean="0"/>
              <a:t>How can we encourage more people to make a contribution in their own way…</a:t>
            </a:r>
          </a:p>
          <a:p>
            <a:r>
              <a:rPr lang="en-GB" dirty="0" smtClean="0"/>
              <a:t>…and to feel good about it?</a:t>
            </a:r>
          </a:p>
          <a:p>
            <a:r>
              <a:rPr lang="en-GB" dirty="0" smtClean="0"/>
              <a:t>And can we/should we tie these varied contributions into formal systems of care and support? </a:t>
            </a:r>
          </a:p>
          <a:p>
            <a:endParaRPr lang="en-GB" dirty="0"/>
          </a:p>
        </p:txBody>
      </p:sp>
    </p:spTree>
    <p:extLst>
      <p:ext uri="{BB962C8B-B14F-4D97-AF65-F5344CB8AC3E}">
        <p14:creationId xmlns:p14="http://schemas.microsoft.com/office/powerpoint/2010/main" val="35281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56499" cy="50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72767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Volunteers in health and care</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2200" b="1" dirty="0" smtClean="0">
                <a:solidFill>
                  <a:srgbClr val="FF0000"/>
                </a:solidFill>
              </a:rPr>
              <a:t>King’s Fund, 2013</a:t>
            </a:r>
          </a:p>
          <a:p>
            <a:r>
              <a:rPr lang="en-GB" sz="2200" dirty="0" smtClean="0"/>
              <a:t>3 million volunteers in  health and care in England</a:t>
            </a:r>
          </a:p>
          <a:p>
            <a:r>
              <a:rPr lang="en-GB" sz="2200" dirty="0" smtClean="0"/>
              <a:t>“…play an important role in improving people’s experience of care, building stronger relationships between services and communities, supporting integrated care, improving public health and reducing health inequalities. The support that volunteers provide can be of particular value to those who rely most heavily on services, such as people with multiple long-term conditions or mental health problems.”</a:t>
            </a:r>
          </a:p>
          <a:p>
            <a:r>
              <a:rPr lang="en-GB" sz="2400" dirty="0" smtClean="0"/>
              <a:t>“There are huge opportunities for volunteering to help transform health and social care services and bring about real improvements for patients and the wider public. The challenge now is to ensure that the system can make the most of these opportunities. Many organisations lack a </a:t>
            </a:r>
            <a:r>
              <a:rPr lang="en-GB" sz="2400" b="1" dirty="0" smtClean="0"/>
              <a:t>strategic vision for the role of volunteering </a:t>
            </a:r>
            <a:r>
              <a:rPr lang="en-GB" sz="2400" dirty="0" smtClean="0"/>
              <a:t>within their workforce, and so miss the opportunities that exist.”</a:t>
            </a:r>
            <a:endParaRPr lang="en-GB" sz="2200" dirty="0" smtClean="0"/>
          </a:p>
          <a:p>
            <a:endParaRPr lang="en-GB" dirty="0"/>
          </a:p>
        </p:txBody>
      </p:sp>
    </p:spTree>
    <p:extLst>
      <p:ext uri="{BB962C8B-B14F-4D97-AF65-F5344CB8AC3E}">
        <p14:creationId xmlns:p14="http://schemas.microsoft.com/office/powerpoint/2010/main" val="14607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1100</Words>
  <Application>Microsoft Office PowerPoint</Application>
  <PresentationFormat>On-screen Show (4:3)</PresentationFormat>
  <Paragraphs>127</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Helvetica Neue</vt:lpstr>
      <vt:lpstr>Times New Roman</vt:lpstr>
      <vt:lpstr>Wingdings</vt:lpstr>
      <vt:lpstr>Office Theme</vt:lpstr>
      <vt:lpstr>My Time, My Community – volunteering and citizenship </vt:lpstr>
      <vt:lpstr>Getting to know each other</vt:lpstr>
      <vt:lpstr>Diverse citizens, diverse communities</vt:lpstr>
      <vt:lpstr>From the gift of welfare to active citizenship </vt:lpstr>
      <vt:lpstr>Citizenship</vt:lpstr>
      <vt:lpstr>A contribution by all…</vt:lpstr>
      <vt:lpstr>Questions for today</vt:lpstr>
      <vt:lpstr>PowerPoint Presentation</vt:lpstr>
      <vt:lpstr>Volunteers in health and care</vt:lpstr>
      <vt:lpstr>Policy context </vt:lpstr>
      <vt:lpstr>Volunteering: what does research show?</vt:lpstr>
      <vt:lpstr>But…</vt:lpstr>
      <vt:lpstr>Some key questions</vt:lpstr>
      <vt:lpstr>Contribution through volunteering</vt:lpstr>
      <vt:lpstr>The CTV Triangle</vt:lpstr>
      <vt:lpstr>Support for me to make a contribution</vt:lpstr>
      <vt:lpstr>Supported Volunteering</vt:lpstr>
      <vt:lpstr>Volunteering Matters</vt:lpstr>
      <vt:lpstr>Volunteering Matters programmes</vt:lpstr>
      <vt:lpstr>The  Quality programme: Emerging issues/what people have told us</vt:lpstr>
      <vt:lpstr>Moving From right to left…</vt:lpstr>
      <vt:lpstr>Some key questions</vt:lpstr>
      <vt:lpstr>Beware co-opting volunteers</vt:lpstr>
      <vt:lpstr>Back to the questions for today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Andjul</dc:creator>
  <cp:lastModifiedBy>Carey</cp:lastModifiedBy>
  <cp:revision>14</cp:revision>
  <dcterms:created xsi:type="dcterms:W3CDTF">2015-10-30T12:37:13Z</dcterms:created>
  <dcterms:modified xsi:type="dcterms:W3CDTF">2015-11-11T19:36:46Z</dcterms:modified>
</cp:coreProperties>
</file>