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handoutMasterIdLst>
    <p:handoutMasterId r:id="rId16"/>
  </p:handoutMasterIdLst>
  <p:sldIdLst>
    <p:sldId id="264" r:id="rId2"/>
    <p:sldId id="261" r:id="rId3"/>
    <p:sldId id="260" r:id="rId4"/>
    <p:sldId id="258" r:id="rId5"/>
    <p:sldId id="262" r:id="rId6"/>
    <p:sldId id="263" r:id="rId7"/>
    <p:sldId id="257" r:id="rId8"/>
    <p:sldId id="265" r:id="rId9"/>
    <p:sldId id="266" r:id="rId10"/>
    <p:sldId id="267" r:id="rId11"/>
    <p:sldId id="268" r:id="rId12"/>
    <p:sldId id="269" r:id="rId13"/>
    <p:sldId id="27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p:scale>
          <a:sx n="113" d="100"/>
          <a:sy n="113" d="100"/>
        </p:scale>
        <p:origin x="-94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08BB663-31E6-C343-B72F-B10C82628261}" type="datetime1">
              <a:rPr lang="en-GB" smtClean="0"/>
              <a:pPr/>
              <a:t>06/11/2015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42E5A6C-5E4B-8344-89AB-1C4FA6683725}" type="slidenum">
              <a:rPr lang="en-US" smtClean="0"/>
              <a:pPr/>
              <a:t>‹#›</a:t>
            </a:fld>
            <a:endParaRPr lang="en-US"/>
          </a:p>
        </p:txBody>
      </p:sp>
    </p:spTree>
    <p:extLst>
      <p:ext uri="{BB962C8B-B14F-4D97-AF65-F5344CB8AC3E}">
        <p14:creationId xmlns:p14="http://schemas.microsoft.com/office/powerpoint/2010/main" xmlns="" val="16522175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F3F05C-590F-8E49-8007-8B47700ABCD6}" type="datetime1">
              <a:rPr lang="en-GB" smtClean="0"/>
              <a:pPr/>
              <a:t>06/11/2015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2D9436-6171-F643-8B9C-538E7F09F2A1}" type="slidenum">
              <a:rPr lang="en-US" smtClean="0"/>
              <a:pPr/>
              <a:t>‹#›</a:t>
            </a:fld>
            <a:endParaRPr lang="en-US"/>
          </a:p>
        </p:txBody>
      </p:sp>
    </p:spTree>
    <p:extLst>
      <p:ext uri="{BB962C8B-B14F-4D97-AF65-F5344CB8AC3E}">
        <p14:creationId xmlns:p14="http://schemas.microsoft.com/office/powerpoint/2010/main" xmlns="" val="25175713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42D9436-6171-F643-8B9C-538E7F09F2A1}" type="slidenum">
              <a:rPr lang="en-US" smtClean="0"/>
              <a:pPr/>
              <a:t>1</a:t>
            </a:fld>
            <a:endParaRPr lang="en-US"/>
          </a:p>
        </p:txBody>
      </p:sp>
    </p:spTree>
    <p:extLst>
      <p:ext uri="{BB962C8B-B14F-4D97-AF65-F5344CB8AC3E}">
        <p14:creationId xmlns:p14="http://schemas.microsoft.com/office/powerpoint/2010/main" xmlns="" val="763065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42D9436-6171-F643-8B9C-538E7F09F2A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GB"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dirty="0"/>
          </a:p>
        </p:txBody>
      </p:sp>
      <p:sp>
        <p:nvSpPr>
          <p:cNvPr id="4" name="Date Placeholder 3"/>
          <p:cNvSpPr>
            <a:spLocks noGrp="1"/>
          </p:cNvSpPr>
          <p:nvPr>
            <p:ph type="dt" sz="half" idx="10"/>
          </p:nvPr>
        </p:nvSpPr>
        <p:spPr/>
        <p:txBody>
          <a:bodyPr/>
          <a:lstStyle/>
          <a:p>
            <a:fld id="{48006285-EA73-5444-8800-242DD966A1F9}" type="datetime1">
              <a:rPr lang="en-GB" smtClean="0"/>
              <a:pPr/>
              <a:t>06/11/2015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A3CB29-BFCC-EA4B-AF02-C5DA69FD6455}"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GB"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00B35FD1-81EE-2947-B4E5-436D9CC15666}" type="datetime1">
              <a:rPr lang="en-GB" smtClean="0"/>
              <a:pPr/>
              <a:t>06/11/2015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A3CB29-BFCC-EA4B-AF02-C5DA69FD645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6F7DA08-0A9C-694B-B514-9DB91982F4BA}" type="datetime1">
              <a:rPr lang="en-GB" smtClean="0"/>
              <a:pPr/>
              <a:t>06/11/2015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A3CB29-BFCC-EA4B-AF02-C5DA69FD645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GB"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p>
            <a:fld id="{1D7CB533-FB83-DC48-8642-C0D9BF838ACB}" type="datetime1">
              <a:rPr lang="en-GB" smtClean="0"/>
              <a:pPr/>
              <a:t>06/11/2015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A3CB29-BFCC-EA4B-AF02-C5DA69FD645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p:txBody>
          <a:bodyPr/>
          <a:lstStyle/>
          <a:p>
            <a:fld id="{E0A00937-AEE5-FD4B-8EDE-A4EE9C96E225}" type="datetime1">
              <a:rPr lang="en-GB" smtClean="0"/>
              <a:pPr/>
              <a:t>06/11/2015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A3CB29-BFCC-EA4B-AF02-C5DA69FD6455}" type="slidenum">
              <a:rPr lang="en-US" smtClean="0"/>
              <a:pPr/>
              <a:t>‹#›</a:t>
            </a:fld>
            <a:endParaRPr lang="en-US" dirty="0"/>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6908271" y="6200775"/>
            <a:ext cx="1914525" cy="276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BFAE416-16EB-2A4D-8FA6-F5B0156646CF}" type="datetime1">
              <a:rPr lang="en-GB" smtClean="0"/>
              <a:pPr/>
              <a:t>06/11/2015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8A3CB29-BFCC-EA4B-AF02-C5DA69FD6455}" type="slidenum">
              <a:rPr lang="en-US" smtClean="0"/>
              <a:pPr/>
              <a:t>‹#›</a:t>
            </a:fld>
            <a:endParaRPr lang="en-US" dirty="0"/>
          </a:p>
        </p:txBody>
      </p:sp>
    </p:spTree>
    <p:extLst>
      <p:ext uri="{BB962C8B-B14F-4D97-AF65-F5344CB8AC3E}">
        <p14:creationId xmlns:p14="http://schemas.microsoft.com/office/powerpoint/2010/main" xmlns="" val="2150489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GB"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6C49DACE-21DA-EE41-9C78-4E3D9324954E}" type="datetime1">
              <a:rPr lang="en-GB" smtClean="0"/>
              <a:pPr/>
              <a:t>06/11/2015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A3CB29-BFCC-EA4B-AF02-C5DA69FD6455}"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Date Placeholder 4"/>
          <p:cNvSpPr>
            <a:spLocks noGrp="1"/>
          </p:cNvSpPr>
          <p:nvPr>
            <p:ph type="dt" sz="half" idx="10"/>
          </p:nvPr>
        </p:nvSpPr>
        <p:spPr/>
        <p:txBody>
          <a:bodyPr/>
          <a:lstStyle/>
          <a:p>
            <a:fld id="{CEED641D-6245-5746-8371-A95AFA5C05D4}" type="datetime1">
              <a:rPr lang="en-GB" smtClean="0"/>
              <a:pPr/>
              <a:t>06/11/2015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A3CB29-BFCC-EA4B-AF02-C5DA69FD645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7" name="Date Placeholder 6"/>
          <p:cNvSpPr>
            <a:spLocks noGrp="1"/>
          </p:cNvSpPr>
          <p:nvPr>
            <p:ph type="dt" sz="half" idx="10"/>
          </p:nvPr>
        </p:nvSpPr>
        <p:spPr/>
        <p:txBody>
          <a:bodyPr/>
          <a:lstStyle/>
          <a:p>
            <a:fld id="{0E131946-8102-BD47-9B05-3AD4F21CDF0F}" type="datetime1">
              <a:rPr lang="en-GB" smtClean="0"/>
              <a:pPr/>
              <a:t>06/11/2015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8A3CB29-BFCC-EA4B-AF02-C5DA69FD6455}" type="slidenum">
              <a:rPr lang="en-US" smtClean="0"/>
              <a:pPr/>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46516A0D-01BD-304D-879E-F58F0EF71817}" type="datetime1">
              <a:rPr lang="en-GB" smtClean="0"/>
              <a:pPr/>
              <a:t>06/11/2015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8A3CB29-BFCC-EA4B-AF02-C5DA69FD645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4182AA-9E26-834F-9CEE-DB2BB6349492}" type="datetime1">
              <a:rPr lang="en-GB" smtClean="0"/>
              <a:pPr/>
              <a:t>06/11/2015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8A3CB29-BFCC-EA4B-AF02-C5DA69FD645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GB"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E5618740-9D6F-D64C-B05A-4711FCBA1FEB}" type="datetime1">
              <a:rPr lang="en-GB" smtClean="0"/>
              <a:pPr/>
              <a:t>06/11/2015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A3CB29-BFCC-EA4B-AF02-C5DA69FD6455}"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GB"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CBFAE416-16EB-2A4D-8FA6-F5B0156646CF}" type="datetime1">
              <a:rPr lang="en-GB" smtClean="0"/>
              <a:pPr/>
              <a:t>06/11/2015</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8A3CB29-BFCC-EA4B-AF02-C5DA69FD645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wellbeing principle</a:t>
            </a:r>
            <a:endParaRPr lang="en-US" dirty="0"/>
          </a:p>
        </p:txBody>
      </p:sp>
      <p:sp>
        <p:nvSpPr>
          <p:cNvPr id="3" name="Content Placeholder 2"/>
          <p:cNvSpPr>
            <a:spLocks noGrp="1"/>
          </p:cNvSpPr>
          <p:nvPr>
            <p:ph idx="1"/>
          </p:nvPr>
        </p:nvSpPr>
        <p:spPr/>
        <p:txBody>
          <a:bodyPr/>
          <a:lstStyle/>
          <a:p>
            <a:pPr marL="0" indent="0">
              <a:buNone/>
            </a:pPr>
            <a:endParaRPr lang="en-US" sz="3200" dirty="0" smtClean="0"/>
          </a:p>
          <a:p>
            <a:r>
              <a:rPr lang="en-US" sz="2800" dirty="0" smtClean="0"/>
              <a:t>Local </a:t>
            </a:r>
            <a:r>
              <a:rPr lang="en-US" sz="2800" dirty="0"/>
              <a:t>authorities must promote wellbeing when carrying out any of their care and support functions in respect of a person. </a:t>
            </a:r>
          </a:p>
          <a:p>
            <a:endParaRPr lang="en-US" sz="2800" dirty="0" smtClean="0"/>
          </a:p>
          <a:p>
            <a:r>
              <a:rPr lang="en-US" sz="2800" dirty="0"/>
              <a:t>The wellbeing principle applies in all cases where a local authority is carrying out a care and support function, or making a decision, in relation to a person. </a:t>
            </a:r>
          </a:p>
          <a:p>
            <a:endParaRPr lang="en-US" dirty="0"/>
          </a:p>
        </p:txBody>
      </p:sp>
    </p:spTree>
    <p:extLst>
      <p:ext uri="{BB962C8B-B14F-4D97-AF65-F5344CB8AC3E}">
        <p14:creationId xmlns:p14="http://schemas.microsoft.com/office/powerpoint/2010/main" xmlns="" val="148674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“Prevention”</a:t>
            </a:r>
            <a:endParaRPr lang="en-GB" dirty="0"/>
          </a:p>
        </p:txBody>
      </p:sp>
      <p:sp>
        <p:nvSpPr>
          <p:cNvPr id="3" name="Content Placeholder 2"/>
          <p:cNvSpPr>
            <a:spLocks noGrp="1"/>
          </p:cNvSpPr>
          <p:nvPr>
            <p:ph idx="1"/>
          </p:nvPr>
        </p:nvSpPr>
        <p:spPr/>
        <p:txBody>
          <a:bodyPr/>
          <a:lstStyle/>
          <a:p>
            <a:pPr marL="0" indent="0">
              <a:buNone/>
            </a:pPr>
            <a:r>
              <a:rPr lang="en-GB" dirty="0"/>
              <a:t>2.3. The local authority’s responsibilities for prevention apply to all adults, including: </a:t>
            </a:r>
            <a:endParaRPr lang="en-GB" dirty="0" smtClean="0"/>
          </a:p>
          <a:p>
            <a:pPr marL="0" indent="0">
              <a:buNone/>
            </a:pPr>
            <a:r>
              <a:rPr lang="en-GB" dirty="0" smtClean="0"/>
              <a:t>• </a:t>
            </a:r>
            <a:r>
              <a:rPr lang="en-GB" dirty="0"/>
              <a:t>people who do not have any current needs for care and support; </a:t>
            </a:r>
            <a:endParaRPr lang="en-GB" dirty="0" smtClean="0"/>
          </a:p>
          <a:p>
            <a:pPr marL="0" indent="0">
              <a:buNone/>
            </a:pPr>
            <a:r>
              <a:rPr lang="en-GB" dirty="0" smtClean="0"/>
              <a:t>• </a:t>
            </a:r>
            <a:r>
              <a:rPr lang="en-GB" dirty="0"/>
              <a:t>adults with needs for care and support, whether their needs are eligible and/or met by the local authority or </a:t>
            </a:r>
            <a:r>
              <a:rPr lang="en-GB" dirty="0" smtClean="0"/>
              <a:t>not; </a:t>
            </a:r>
          </a:p>
          <a:p>
            <a:pPr marL="0" indent="0">
              <a:buNone/>
            </a:pPr>
            <a:r>
              <a:rPr lang="en-GB" dirty="0" smtClean="0"/>
              <a:t>• </a:t>
            </a:r>
            <a:r>
              <a:rPr lang="en-GB" dirty="0"/>
              <a:t>carers, including those who may be about to take on a caring role or who do not currently have any needs for support, and those with needs for support which may not be being met by the local authority or other organisation.</a:t>
            </a:r>
          </a:p>
          <a:p>
            <a:endParaRPr lang="en-GB" dirty="0"/>
          </a:p>
        </p:txBody>
      </p:sp>
    </p:spTree>
    <p:extLst>
      <p:ext uri="{BB962C8B-B14F-4D97-AF65-F5344CB8AC3E}">
        <p14:creationId xmlns:p14="http://schemas.microsoft.com/office/powerpoint/2010/main" xmlns="" val="24818095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Strengths</a:t>
            </a:r>
            <a:endParaRPr lang="en-GB" dirty="0"/>
          </a:p>
        </p:txBody>
      </p:sp>
      <p:sp>
        <p:nvSpPr>
          <p:cNvPr id="3" name="Content Placeholder 2"/>
          <p:cNvSpPr>
            <a:spLocks noGrp="1"/>
          </p:cNvSpPr>
          <p:nvPr>
            <p:ph idx="1"/>
          </p:nvPr>
        </p:nvSpPr>
        <p:spPr/>
        <p:txBody>
          <a:bodyPr>
            <a:normAutofit/>
          </a:bodyPr>
          <a:lstStyle/>
          <a:p>
            <a:pPr marL="0" indent="0">
              <a:buNone/>
            </a:pPr>
            <a:r>
              <a:rPr lang="en-GB" dirty="0"/>
              <a:t>6.63. At the same time as carrying out the assessment, the local authority must </a:t>
            </a:r>
            <a:r>
              <a:rPr lang="en-GB" dirty="0" smtClean="0"/>
              <a:t>consider what </a:t>
            </a:r>
            <a:r>
              <a:rPr lang="en-GB" dirty="0"/>
              <a:t>else other than the provision of care and support might assist the person in </a:t>
            </a:r>
            <a:r>
              <a:rPr lang="en-GB" dirty="0" smtClean="0"/>
              <a:t>meeting the </a:t>
            </a:r>
            <a:r>
              <a:rPr lang="en-GB" dirty="0"/>
              <a:t>outcomes they want to achieve. In considering what else might help, authorities </a:t>
            </a:r>
            <a:r>
              <a:rPr lang="en-GB" dirty="0" smtClean="0"/>
              <a:t>should consider </a:t>
            </a:r>
            <a:r>
              <a:rPr lang="en-GB" dirty="0"/>
              <a:t>the person’s own strengths and capabilities, and what support might be </a:t>
            </a:r>
            <a:r>
              <a:rPr lang="en-GB" dirty="0" smtClean="0"/>
              <a:t>available from </a:t>
            </a:r>
            <a:r>
              <a:rPr lang="en-GB" dirty="0"/>
              <a:t>their wider support network or within the community to help. </a:t>
            </a:r>
            <a:r>
              <a:rPr lang="en-GB" dirty="0" smtClean="0"/>
              <a:t>Strengths-based approaches </a:t>
            </a:r>
            <a:r>
              <a:rPr lang="en-GB" dirty="0"/>
              <a:t>might include co-production of services with people who are receiving </a:t>
            </a:r>
            <a:r>
              <a:rPr lang="en-GB" dirty="0" smtClean="0"/>
              <a:t>care and </a:t>
            </a:r>
            <a:r>
              <a:rPr lang="en-GB" dirty="0"/>
              <a:t>support to foster mutual support networks. </a:t>
            </a:r>
          </a:p>
        </p:txBody>
      </p:sp>
    </p:spTree>
    <p:extLst>
      <p:ext uri="{BB962C8B-B14F-4D97-AF65-F5344CB8AC3E}">
        <p14:creationId xmlns:p14="http://schemas.microsoft.com/office/powerpoint/2010/main" xmlns="" val="30429559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transition </a:t>
            </a:r>
            <a:endParaRPr lang="en-GB" dirty="0"/>
          </a:p>
        </p:txBody>
      </p:sp>
      <p:sp>
        <p:nvSpPr>
          <p:cNvPr id="3" name="Content Placeholder 2"/>
          <p:cNvSpPr>
            <a:spLocks noGrp="1"/>
          </p:cNvSpPr>
          <p:nvPr>
            <p:ph idx="1"/>
          </p:nvPr>
        </p:nvSpPr>
        <p:spPr/>
        <p:txBody>
          <a:bodyPr/>
          <a:lstStyle/>
          <a:p>
            <a:pPr marL="0" indent="0">
              <a:buNone/>
            </a:pPr>
            <a:r>
              <a:rPr lang="en-GB" dirty="0"/>
              <a:t>16.1. Effective person-centred transition planning is essential to help young people and their families prepare for adulthood. Transition to adult care and support comes at a time when a lot of change can take place in a young person’s life. It can also mean changes to the care and support they receive from education, health and care services, or involvement with new agencies such as those who provide support for housing, employment or further education and training.</a:t>
            </a:r>
          </a:p>
        </p:txBody>
      </p:sp>
    </p:spTree>
    <p:extLst>
      <p:ext uri="{BB962C8B-B14F-4D97-AF65-F5344CB8AC3E}">
        <p14:creationId xmlns:p14="http://schemas.microsoft.com/office/powerpoint/2010/main" xmlns="" val="5473381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One system, one life,  whole life</a:t>
            </a:r>
            <a:endParaRPr lang="en-GB" dirty="0"/>
          </a:p>
        </p:txBody>
      </p:sp>
      <p:pic>
        <p:nvPicPr>
          <p:cNvPr id="4" name="Content Placeholder 3"/>
          <p:cNvPicPr>
            <a:picLocks noGrp="1" noChangeAspect="1"/>
          </p:cNvPicPr>
          <p:nvPr>
            <p:ph idx="1"/>
          </p:nvPr>
        </p:nvPicPr>
        <p:blipFill>
          <a:blip r:embed="rId3"/>
          <a:stretch>
            <a:fillRect/>
          </a:stretch>
        </p:blipFill>
        <p:spPr>
          <a:xfrm>
            <a:off x="2147470" y="1600200"/>
            <a:ext cx="4849059" cy="4876800"/>
          </a:xfrm>
          <a:prstGeom prst="rect">
            <a:avLst/>
          </a:prstGeom>
        </p:spPr>
      </p:pic>
    </p:spTree>
    <p:extLst>
      <p:ext uri="{BB962C8B-B14F-4D97-AF65-F5344CB8AC3E}">
        <p14:creationId xmlns:p14="http://schemas.microsoft.com/office/powerpoint/2010/main" xmlns="" val="40895805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From service eligibility to meeting needs</a:t>
            </a:r>
            <a:endParaRPr lang="en-US" dirty="0"/>
          </a:p>
        </p:txBody>
      </p:sp>
      <p:sp>
        <p:nvSpPr>
          <p:cNvPr id="3" name="Content Placeholder 2"/>
          <p:cNvSpPr>
            <a:spLocks noGrp="1"/>
          </p:cNvSpPr>
          <p:nvPr>
            <p:ph idx="1"/>
          </p:nvPr>
        </p:nvSpPr>
        <p:spPr/>
        <p:txBody>
          <a:bodyPr>
            <a:normAutofit/>
          </a:bodyPr>
          <a:lstStyle/>
          <a:p>
            <a:r>
              <a:rPr lang="en-US" sz="2800" dirty="0" smtClean="0"/>
              <a:t>The </a:t>
            </a:r>
            <a:r>
              <a:rPr lang="en-US" sz="2800" dirty="0"/>
              <a:t>Act </a:t>
            </a:r>
            <a:r>
              <a:rPr lang="en-US" sz="2800" dirty="0" smtClean="0"/>
              <a:t>signifies </a:t>
            </a:r>
            <a:r>
              <a:rPr lang="en-US" sz="2800" dirty="0"/>
              <a:t>a shift from existing duties on local authorities to provide particular services, to the concept of ‘meeting needs’ (set out in sections 8 and 18-20 of </a:t>
            </a:r>
            <a:r>
              <a:rPr lang="en-US" sz="2800" dirty="0" smtClean="0"/>
              <a:t>the </a:t>
            </a:r>
            <a:r>
              <a:rPr lang="en-US" sz="2800" dirty="0"/>
              <a:t>Act)</a:t>
            </a:r>
            <a:r>
              <a:rPr lang="en-US" sz="2800" dirty="0" smtClean="0"/>
              <a:t>.</a:t>
            </a:r>
          </a:p>
          <a:p>
            <a:endParaRPr lang="en-US" sz="2800" dirty="0" smtClean="0"/>
          </a:p>
          <a:p>
            <a:r>
              <a:rPr lang="en-US" sz="2800" dirty="0" smtClean="0"/>
              <a:t>This </a:t>
            </a:r>
            <a:r>
              <a:rPr lang="en-US" sz="2800" dirty="0"/>
              <a:t>is the core legal entitlement for adults to care and support, establishing one clear and consistent set of duties and power for all people who need care and support</a:t>
            </a:r>
            <a:r>
              <a:rPr lang="en-US" sz="2800" dirty="0" smtClean="0"/>
              <a:t>.</a:t>
            </a:r>
            <a:endParaRPr lang="en-US" sz="2800" dirty="0"/>
          </a:p>
        </p:txBody>
      </p:sp>
    </p:spTree>
    <p:extLst>
      <p:ext uri="{BB962C8B-B14F-4D97-AF65-F5344CB8AC3E}">
        <p14:creationId xmlns:p14="http://schemas.microsoft.com/office/powerpoint/2010/main" xmlns="" val="26849479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dimensions of the wellbeing principle</a:t>
            </a:r>
            <a:endParaRPr lang="en-US" dirty="0"/>
          </a:p>
        </p:txBody>
      </p:sp>
      <p:sp>
        <p:nvSpPr>
          <p:cNvPr id="3" name="Content Placeholder 2"/>
          <p:cNvSpPr>
            <a:spLocks noGrp="1"/>
          </p:cNvSpPr>
          <p:nvPr>
            <p:ph idx="1"/>
          </p:nvPr>
        </p:nvSpPr>
        <p:spPr/>
        <p:txBody>
          <a:bodyPr>
            <a:normAutofit lnSpcReduction="10000"/>
          </a:bodyPr>
          <a:lstStyle/>
          <a:p>
            <a:r>
              <a:rPr lang="en-US" sz="2800" dirty="0"/>
              <a:t>P</a:t>
            </a:r>
            <a:r>
              <a:rPr lang="en-US" sz="2800" dirty="0" smtClean="0"/>
              <a:t>ersonal </a:t>
            </a:r>
            <a:r>
              <a:rPr lang="en-US" sz="2800" dirty="0"/>
              <a:t>dignity (including treatment of the individual with respect); </a:t>
            </a:r>
            <a:endParaRPr lang="en-US" sz="2800" dirty="0" smtClean="0"/>
          </a:p>
          <a:p>
            <a:endParaRPr lang="en-US" sz="2800" dirty="0"/>
          </a:p>
          <a:p>
            <a:r>
              <a:rPr lang="en-US" sz="2800" dirty="0"/>
              <a:t>P</a:t>
            </a:r>
            <a:r>
              <a:rPr lang="en-US" sz="2800" dirty="0" smtClean="0"/>
              <a:t>hysical </a:t>
            </a:r>
            <a:r>
              <a:rPr lang="en-US" sz="2800" dirty="0"/>
              <a:t>and mental health and emotional wellbeing; </a:t>
            </a:r>
            <a:endParaRPr lang="en-US" sz="2800" dirty="0" smtClean="0"/>
          </a:p>
          <a:p>
            <a:endParaRPr lang="en-US" sz="2800" dirty="0"/>
          </a:p>
          <a:p>
            <a:r>
              <a:rPr lang="en-US" sz="2800" dirty="0"/>
              <a:t>P</a:t>
            </a:r>
            <a:r>
              <a:rPr lang="en-US" sz="2800" dirty="0" smtClean="0"/>
              <a:t>rotection </a:t>
            </a:r>
            <a:r>
              <a:rPr lang="en-US" sz="2800" dirty="0"/>
              <a:t>from abuse and neglect; </a:t>
            </a:r>
            <a:endParaRPr lang="en-US" sz="2800" dirty="0" smtClean="0"/>
          </a:p>
          <a:p>
            <a:endParaRPr lang="en-US" sz="2800" dirty="0"/>
          </a:p>
          <a:p>
            <a:r>
              <a:rPr lang="en-US" sz="2800" dirty="0"/>
              <a:t>C</a:t>
            </a:r>
            <a:r>
              <a:rPr lang="en-US" sz="2800" dirty="0" smtClean="0"/>
              <a:t>ontrol </a:t>
            </a:r>
            <a:r>
              <a:rPr lang="en-US" sz="2800" dirty="0"/>
              <a:t>by the individual over day-to- day life (including over care and support provided and the way it is provided); </a:t>
            </a:r>
          </a:p>
        </p:txBody>
      </p:sp>
    </p:spTree>
    <p:extLst>
      <p:ext uri="{BB962C8B-B14F-4D97-AF65-F5344CB8AC3E}">
        <p14:creationId xmlns:p14="http://schemas.microsoft.com/office/powerpoint/2010/main" xmlns="" val="933362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dimensions of the wellbeing principle</a:t>
            </a:r>
          </a:p>
        </p:txBody>
      </p:sp>
      <p:sp>
        <p:nvSpPr>
          <p:cNvPr id="3" name="Content Placeholder 2"/>
          <p:cNvSpPr>
            <a:spLocks noGrp="1"/>
          </p:cNvSpPr>
          <p:nvPr>
            <p:ph idx="1"/>
          </p:nvPr>
        </p:nvSpPr>
        <p:spPr/>
        <p:txBody>
          <a:bodyPr/>
          <a:lstStyle/>
          <a:p>
            <a:r>
              <a:rPr lang="en-US" sz="2800" dirty="0" smtClean="0"/>
              <a:t>Participation </a:t>
            </a:r>
            <a:r>
              <a:rPr lang="en-US" sz="2800" dirty="0"/>
              <a:t>in work, education, training or recreation; </a:t>
            </a:r>
            <a:endParaRPr lang="en-US" sz="2800" dirty="0" smtClean="0"/>
          </a:p>
          <a:p>
            <a:endParaRPr lang="en-US" dirty="0"/>
          </a:p>
          <a:p>
            <a:r>
              <a:rPr lang="en-US" sz="2800" dirty="0" smtClean="0"/>
              <a:t>Social </a:t>
            </a:r>
            <a:r>
              <a:rPr lang="en-US" sz="2800" dirty="0"/>
              <a:t>and economic wellbeing; </a:t>
            </a:r>
            <a:endParaRPr lang="en-US" sz="2800" dirty="0" smtClean="0"/>
          </a:p>
          <a:p>
            <a:endParaRPr lang="en-US" dirty="0"/>
          </a:p>
          <a:p>
            <a:r>
              <a:rPr lang="en-US" sz="2800" dirty="0" smtClean="0"/>
              <a:t>Domestic</a:t>
            </a:r>
            <a:r>
              <a:rPr lang="en-US" sz="2800" dirty="0"/>
              <a:t>, family and personal relationships</a:t>
            </a:r>
            <a:r>
              <a:rPr lang="en-US" sz="2800" dirty="0" smtClean="0"/>
              <a:t>;</a:t>
            </a:r>
          </a:p>
          <a:p>
            <a:pPr marL="0" indent="0">
              <a:buNone/>
            </a:pPr>
            <a:r>
              <a:rPr lang="en-US" sz="2800" dirty="0" smtClean="0"/>
              <a:t> </a:t>
            </a:r>
            <a:endParaRPr lang="en-US" sz="2800" dirty="0"/>
          </a:p>
          <a:p>
            <a:r>
              <a:rPr lang="en-US" sz="2800" dirty="0" smtClean="0"/>
              <a:t>Suitability </a:t>
            </a:r>
            <a:r>
              <a:rPr lang="en-US" sz="2800" dirty="0"/>
              <a:t>of living accommodation; the individual’s contribution to society. </a:t>
            </a:r>
          </a:p>
          <a:p>
            <a:endParaRPr lang="en-US" dirty="0"/>
          </a:p>
          <a:p>
            <a:endParaRPr lang="en-US" dirty="0"/>
          </a:p>
        </p:txBody>
      </p:sp>
    </p:spTree>
    <p:extLst>
      <p:ext uri="{BB962C8B-B14F-4D97-AF65-F5344CB8AC3E}">
        <p14:creationId xmlns:p14="http://schemas.microsoft.com/office/powerpoint/2010/main" xmlns="" val="3674678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standards</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dirty="0" smtClean="0"/>
              <a:t>The </a:t>
            </a:r>
            <a:r>
              <a:rPr lang="en-US" dirty="0"/>
              <a:t>importance of beginning </a:t>
            </a:r>
            <a:r>
              <a:rPr lang="en-US" dirty="0" smtClean="0"/>
              <a:t>with the </a:t>
            </a:r>
            <a:r>
              <a:rPr lang="en-US" dirty="0"/>
              <a:t>assumption that the individual is best-placed to judge the individual’s wellbeing.</a:t>
            </a:r>
            <a:br>
              <a:rPr lang="en-US" dirty="0"/>
            </a:br>
            <a:endParaRPr lang="en-US" dirty="0" smtClean="0"/>
          </a:p>
          <a:p>
            <a:pPr marL="457200" indent="-457200">
              <a:buFont typeface="+mj-lt"/>
              <a:buAutoNum type="arabicPeriod"/>
            </a:pPr>
            <a:r>
              <a:rPr lang="en-US" dirty="0"/>
              <a:t>T</a:t>
            </a:r>
            <a:r>
              <a:rPr lang="en-US" dirty="0" smtClean="0"/>
              <a:t>he </a:t>
            </a:r>
            <a:r>
              <a:rPr lang="en-US" dirty="0"/>
              <a:t>individual’s views, wishes, feelings and beliefs. </a:t>
            </a:r>
            <a:endParaRPr lang="en-US" dirty="0" smtClean="0"/>
          </a:p>
          <a:p>
            <a:pPr marL="457200" indent="-457200">
              <a:buFont typeface="+mj-lt"/>
              <a:buAutoNum type="arabicPeriod"/>
            </a:pPr>
            <a:endParaRPr lang="en-US" dirty="0"/>
          </a:p>
          <a:p>
            <a:pPr marL="457200" indent="-457200">
              <a:buFont typeface="+mj-lt"/>
              <a:buAutoNum type="arabicPeriod"/>
            </a:pPr>
            <a:r>
              <a:rPr lang="en-US" dirty="0" smtClean="0"/>
              <a:t>The </a:t>
            </a:r>
            <a:r>
              <a:rPr lang="en-US" dirty="0"/>
              <a:t>importance of preventing or delaying the development of needs for care and support and the importance of reducing needs that already exist. </a:t>
            </a:r>
          </a:p>
          <a:p>
            <a:pPr marL="457200" indent="-457200">
              <a:buFont typeface="+mj-lt"/>
              <a:buAutoNum type="arabicPeriod"/>
            </a:pPr>
            <a:endParaRPr lang="en-US" dirty="0"/>
          </a:p>
          <a:p>
            <a:pPr marL="457200" indent="-457200">
              <a:buFont typeface="Wingdings" charset="2"/>
              <a:buAutoNum type="arabicPlain" startAt="4"/>
            </a:pPr>
            <a:r>
              <a:rPr lang="en-US" dirty="0"/>
              <a:t>The need to ensure that decisions are made having regard to all the individual’s circumstances. </a:t>
            </a:r>
          </a:p>
          <a:p>
            <a:pPr marL="457200" indent="-457200">
              <a:buFont typeface="+mj-lt"/>
              <a:buAutoNum type="arabicPeriod"/>
            </a:pPr>
            <a:endParaRPr lang="en-US" dirty="0"/>
          </a:p>
          <a:p>
            <a:endParaRPr lang="en-US" dirty="0"/>
          </a:p>
        </p:txBody>
      </p:sp>
    </p:spTree>
    <p:extLst>
      <p:ext uri="{BB962C8B-B14F-4D97-AF65-F5344CB8AC3E}">
        <p14:creationId xmlns:p14="http://schemas.microsoft.com/office/powerpoint/2010/main" xmlns="" val="381477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standards</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Font typeface="Wingdings" charset="2"/>
              <a:buAutoNum type="arabicPlain" startAt="5"/>
            </a:pPr>
            <a:r>
              <a:rPr lang="en-US" sz="2600" dirty="0" smtClean="0"/>
              <a:t>The </a:t>
            </a:r>
            <a:r>
              <a:rPr lang="en-US" sz="2600" dirty="0"/>
              <a:t>importance of the individual participating as fully as </a:t>
            </a:r>
            <a:r>
              <a:rPr lang="en-US" sz="2600" dirty="0" smtClean="0"/>
              <a:t>possible.</a:t>
            </a:r>
            <a:r>
              <a:rPr lang="en-US" sz="2600" dirty="0"/>
              <a:t/>
            </a:r>
            <a:br>
              <a:rPr lang="en-US" sz="2600" dirty="0"/>
            </a:br>
            <a:endParaRPr lang="en-US" sz="2600" dirty="0"/>
          </a:p>
          <a:p>
            <a:pPr marL="457200" indent="-457200">
              <a:buFont typeface="+mj-lt"/>
              <a:buAutoNum type="arabicPlain" startAt="5"/>
            </a:pPr>
            <a:r>
              <a:rPr lang="en-US" sz="2600" dirty="0" smtClean="0"/>
              <a:t>The </a:t>
            </a:r>
            <a:r>
              <a:rPr lang="en-US" sz="2600" dirty="0"/>
              <a:t>importance of achieving a balance between the individual’s </a:t>
            </a:r>
            <a:r>
              <a:rPr lang="en-US" sz="2600" dirty="0" smtClean="0"/>
              <a:t>wellbeing</a:t>
            </a:r>
            <a:r>
              <a:rPr lang="en-US" sz="2600" dirty="0"/>
              <a:t> </a:t>
            </a:r>
            <a:r>
              <a:rPr lang="en-US" sz="2600" dirty="0" smtClean="0"/>
              <a:t>and </a:t>
            </a:r>
            <a:r>
              <a:rPr lang="en-US" sz="2600" dirty="0"/>
              <a:t>that of any friends or </a:t>
            </a:r>
            <a:r>
              <a:rPr lang="en-US" sz="2600" dirty="0" smtClean="0"/>
              <a:t>relatives</a:t>
            </a:r>
            <a:r>
              <a:rPr lang="en-US" sz="2600" dirty="0"/>
              <a:t> </a:t>
            </a:r>
            <a:r>
              <a:rPr lang="en-US" sz="2600" dirty="0" smtClean="0"/>
              <a:t>who </a:t>
            </a:r>
            <a:r>
              <a:rPr lang="en-US" sz="2600" dirty="0"/>
              <a:t>are involved in caring for the individual. </a:t>
            </a:r>
            <a:endParaRPr lang="en-US" sz="2600" dirty="0" smtClean="0"/>
          </a:p>
          <a:p>
            <a:pPr marL="457200" indent="-457200">
              <a:buFont typeface="+mj-lt"/>
              <a:buAutoNum type="arabicPlain" startAt="5"/>
            </a:pPr>
            <a:endParaRPr lang="en-US" sz="2600" dirty="0" smtClean="0"/>
          </a:p>
          <a:p>
            <a:pPr marL="457200" indent="-457200">
              <a:buFont typeface="+mj-lt"/>
              <a:buAutoNum type="arabicPlain" startAt="5"/>
            </a:pPr>
            <a:r>
              <a:rPr lang="en-US" sz="2600" dirty="0"/>
              <a:t>T</a:t>
            </a:r>
            <a:r>
              <a:rPr lang="en-US" sz="2600" dirty="0" smtClean="0"/>
              <a:t>he </a:t>
            </a:r>
            <a:r>
              <a:rPr lang="en-US" sz="2600" dirty="0"/>
              <a:t>need to protect people from abuse and neglect</a:t>
            </a:r>
            <a:r>
              <a:rPr lang="en-US" sz="2600" dirty="0" smtClean="0"/>
              <a:t>.</a:t>
            </a:r>
          </a:p>
          <a:p>
            <a:pPr marL="457200" indent="-457200">
              <a:buFont typeface="+mj-lt"/>
              <a:buAutoNum type="arabicPlain" startAt="5"/>
            </a:pPr>
            <a:endParaRPr lang="en-US" sz="2600" dirty="0" smtClean="0"/>
          </a:p>
          <a:p>
            <a:pPr marL="457200" indent="-457200">
              <a:buFont typeface="+mj-lt"/>
              <a:buAutoNum type="arabicPlain" startAt="5"/>
            </a:pPr>
            <a:r>
              <a:rPr lang="en-US" sz="2600" dirty="0" smtClean="0"/>
              <a:t>The </a:t>
            </a:r>
            <a:r>
              <a:rPr lang="en-US" sz="2600" dirty="0"/>
              <a:t>need to ensure that any restriction on </a:t>
            </a:r>
            <a:r>
              <a:rPr lang="en-US" sz="2600" dirty="0" smtClean="0"/>
              <a:t>the individual’s </a:t>
            </a:r>
            <a:r>
              <a:rPr lang="en-US" sz="2600" dirty="0"/>
              <a:t>rights or freedom of action that is involved in the exercise of the function is kept to the minimum necessary for achieving the purpose for which the function is being exercised. </a:t>
            </a:r>
          </a:p>
          <a:p>
            <a:pPr marL="457200" indent="-457200">
              <a:buFont typeface="+mj-lt"/>
              <a:buAutoNum type="arabicPlain" startAt="5"/>
            </a:pPr>
            <a:endParaRPr lang="en-US" sz="2800" dirty="0"/>
          </a:p>
          <a:p>
            <a:pPr marL="457200" indent="-457200">
              <a:buFont typeface="+mj-lt"/>
              <a:buAutoNum type="arabicPlain" startAt="5"/>
            </a:pPr>
            <a:endParaRPr lang="en-US" sz="2800" dirty="0"/>
          </a:p>
          <a:p>
            <a:pPr marL="457200" indent="-457200">
              <a:buFont typeface="+mj-lt"/>
              <a:buAutoNum type="arabicPlain" startAt="5"/>
            </a:pPr>
            <a:endParaRPr lang="en-US" dirty="0"/>
          </a:p>
          <a:p>
            <a:endParaRPr lang="en-US" dirty="0"/>
          </a:p>
        </p:txBody>
      </p:sp>
    </p:spTree>
    <p:extLst>
      <p:ext uri="{BB962C8B-B14F-4D97-AF65-F5344CB8AC3E}">
        <p14:creationId xmlns:p14="http://schemas.microsoft.com/office/powerpoint/2010/main" xmlns="" val="42876479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Care Act and whole life approach</a:t>
            </a:r>
            <a:endParaRPr lang="en-US" dirty="0"/>
          </a:p>
        </p:txBody>
      </p:sp>
      <p:sp>
        <p:nvSpPr>
          <p:cNvPr id="3" name="Content Placeholder 2"/>
          <p:cNvSpPr>
            <a:spLocks noGrp="1"/>
          </p:cNvSpPr>
          <p:nvPr>
            <p:ph idx="1"/>
          </p:nvPr>
        </p:nvSpPr>
        <p:spPr/>
        <p:txBody>
          <a:bodyPr/>
          <a:lstStyle/>
          <a:p>
            <a:r>
              <a:rPr lang="en-US" dirty="0" smtClean="0"/>
              <a:t>Act requires </a:t>
            </a:r>
            <a:r>
              <a:rPr lang="en-US" i="1" dirty="0" smtClean="0">
                <a:solidFill>
                  <a:srgbClr val="FF0000"/>
                </a:solidFill>
              </a:rPr>
              <a:t>whole system, whole council,  whole-family approach</a:t>
            </a:r>
            <a:r>
              <a:rPr lang="en-US" i="1" dirty="0" smtClean="0"/>
              <a:t> </a:t>
            </a:r>
            <a:r>
              <a:rPr lang="en-US" dirty="0" smtClean="0"/>
              <a:t>to coordinate care and support around the person and their family and considering the care needs of an adult on their family, including children.</a:t>
            </a:r>
          </a:p>
          <a:p>
            <a:endParaRPr lang="en-US" dirty="0"/>
          </a:p>
          <a:p>
            <a:r>
              <a:rPr lang="en-US" dirty="0" smtClean="0"/>
              <a:t>Statutory Guidance says:</a:t>
            </a:r>
          </a:p>
          <a:p>
            <a:pPr marL="274320" lvl="1" indent="0">
              <a:buNone/>
            </a:pPr>
            <a:r>
              <a:rPr lang="en-US" sz="2400" i="1" dirty="0" smtClean="0"/>
              <a:t>“The intention of the whole-family approach is for local authorities to take a holistic view of the person’s needs and to identify how the adult’s needs for care and support impact on family members and others in their support network.”</a:t>
            </a:r>
            <a:endParaRPr lang="en-US" sz="2400" i="1" dirty="0"/>
          </a:p>
          <a:p>
            <a:pPr marL="0" indent="0">
              <a:buNone/>
            </a:pPr>
            <a:endParaRPr lang="en-US" i="1" dirty="0">
              <a:solidFill>
                <a:srgbClr val="FF0000"/>
              </a:solidFill>
            </a:endParaRPr>
          </a:p>
        </p:txBody>
      </p:sp>
    </p:spTree>
    <p:extLst>
      <p:ext uri="{BB962C8B-B14F-4D97-AF65-F5344CB8AC3E}">
        <p14:creationId xmlns:p14="http://schemas.microsoft.com/office/powerpoint/2010/main" xmlns="" val="24387566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Whole life also means…</a:t>
            </a:r>
            <a:endParaRPr lang="en-GB" dirty="0"/>
          </a:p>
        </p:txBody>
      </p:sp>
      <p:sp>
        <p:nvSpPr>
          <p:cNvPr id="3" name="Content Placeholder 2"/>
          <p:cNvSpPr>
            <a:spLocks noGrp="1"/>
          </p:cNvSpPr>
          <p:nvPr>
            <p:ph idx="1"/>
          </p:nvPr>
        </p:nvSpPr>
        <p:spPr/>
        <p:txBody>
          <a:bodyPr>
            <a:normAutofit/>
          </a:bodyPr>
          <a:lstStyle/>
          <a:p>
            <a:r>
              <a:rPr lang="en-GB" sz="3600" dirty="0" smtClean="0"/>
              <a:t>“Prevention”</a:t>
            </a:r>
          </a:p>
          <a:p>
            <a:r>
              <a:rPr lang="en-GB" sz="3600" dirty="0" smtClean="0"/>
              <a:t>A strengths based approach</a:t>
            </a:r>
          </a:p>
          <a:p>
            <a:r>
              <a:rPr lang="en-GB" sz="3600" dirty="0" smtClean="0"/>
              <a:t>Good transition </a:t>
            </a:r>
          </a:p>
          <a:p>
            <a:endParaRPr lang="en-GB" sz="3600" dirty="0"/>
          </a:p>
          <a:p>
            <a:pPr marL="0" indent="0">
              <a:buNone/>
            </a:pPr>
            <a:r>
              <a:rPr lang="en-GB" sz="3600" dirty="0" smtClean="0"/>
              <a:t>….one system, one life, whole life</a:t>
            </a:r>
            <a:endParaRPr lang="en-GB" sz="3600" dirty="0"/>
          </a:p>
        </p:txBody>
      </p:sp>
    </p:spTree>
    <p:extLst>
      <p:ext uri="{BB962C8B-B14F-4D97-AF65-F5344CB8AC3E}">
        <p14:creationId xmlns:p14="http://schemas.microsoft.com/office/powerpoint/2010/main" xmlns="" val="27387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“Prevention”</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2.1 </a:t>
            </a:r>
            <a:r>
              <a:rPr lang="en-GB" dirty="0"/>
              <a:t>It is critical to the vision in the Care Act that the care and support system works to actively promote wellbeing and independence, and does not just wait to respond when people reach a crisis point. To meet the challenges of the future, it will be vital that the care and support system intervenes early to support individuals, helps people retain or regain their skills and confidence, and </a:t>
            </a:r>
            <a:r>
              <a:rPr lang="en-GB" dirty="0" smtClean="0"/>
              <a:t>prevents </a:t>
            </a:r>
            <a:r>
              <a:rPr lang="en-GB" dirty="0"/>
              <a:t>need or delays deterioration wherever possible. </a:t>
            </a:r>
            <a:endParaRPr lang="en-GB" dirty="0" smtClean="0"/>
          </a:p>
        </p:txBody>
      </p:sp>
    </p:spTree>
    <p:extLst>
      <p:ext uri="{BB962C8B-B14F-4D97-AF65-F5344CB8AC3E}">
        <p14:creationId xmlns:p14="http://schemas.microsoft.com/office/powerpoint/2010/main" xmlns="" val="26214593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147</TotalTime>
  <Words>757</Words>
  <Application>Microsoft Office PowerPoint</Application>
  <PresentationFormat>On-screen Show (4:3)</PresentationFormat>
  <Paragraphs>77</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Clarity</vt:lpstr>
      <vt:lpstr>The wellbeing principle</vt:lpstr>
      <vt:lpstr>From service eligibility to meeting needs</vt:lpstr>
      <vt:lpstr>The dimensions of the wellbeing principle</vt:lpstr>
      <vt:lpstr>The dimensions of the wellbeing principle</vt:lpstr>
      <vt:lpstr>Key standards</vt:lpstr>
      <vt:lpstr>Key standards</vt:lpstr>
      <vt:lpstr>The Care Act and whole life approach</vt:lpstr>
      <vt:lpstr>Whole life also means…</vt:lpstr>
      <vt:lpstr>“Prevention”</vt:lpstr>
      <vt:lpstr>“Prevention”</vt:lpstr>
      <vt:lpstr>Strengths</vt:lpstr>
      <vt:lpstr>Good transition </vt:lpstr>
      <vt:lpstr>One system, one life,  whole life</vt:lpstr>
    </vt:vector>
  </TitlesOfParts>
  <Company>Acainn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wellbeing principle</dc:title>
  <dc:creator>Andrew Cozens</dc:creator>
  <cp:lastModifiedBy>Gaynor Cockayne</cp:lastModifiedBy>
  <cp:revision>12</cp:revision>
  <cp:lastPrinted>2015-10-27T10:40:28Z</cp:lastPrinted>
  <dcterms:created xsi:type="dcterms:W3CDTF">2015-10-27T10:01:21Z</dcterms:created>
  <dcterms:modified xsi:type="dcterms:W3CDTF">2015-11-06T11:32:04Z</dcterms:modified>
</cp:coreProperties>
</file>